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66" r:id="rId32"/>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Leandro" initials="GL" lastIdx="1" clrIdx="0">
    <p:extLst>
      <p:ext uri="{19B8F6BF-5375-455C-9EA6-DF929625EA0E}">
        <p15:presenceInfo xmlns:p15="http://schemas.microsoft.com/office/powerpoint/2012/main" userId="Gabriel Le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30T21:29:44.096" idx="1">
    <p:pos x="7680" y="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BCA05-39FC-4F0F-A340-15FD2F721A26}" type="datetimeFigureOut">
              <a:rPr lang="es-CR" smtClean="0"/>
              <a:t>8/12/2020</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202D8-7BE2-4184-B1D0-9B15AA48F266}" type="slidenum">
              <a:rPr lang="es-CR" smtClean="0"/>
              <a:t>‹Nº›</a:t>
            </a:fld>
            <a:endParaRPr lang="es-CR"/>
          </a:p>
        </p:txBody>
      </p:sp>
    </p:spTree>
    <p:extLst>
      <p:ext uri="{BB962C8B-B14F-4D97-AF65-F5344CB8AC3E}">
        <p14:creationId xmlns:p14="http://schemas.microsoft.com/office/powerpoint/2010/main" val="343074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En la Edad Media, los mercenarios lucharon en las Cruzadas. Como era una guerra religiosa, se tuvieron que bautizar antes de ir a la guerra. Mientras montaban sus caballos en el río para el bautismo, sostuvieron sus espadas fuera del agua para indicar que Dios podía controlar todo, excepto sus espadas. Se sentían perfectamente capaces de manejarlas ellos mismos.</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5</a:t>
            </a:fld>
            <a:endParaRPr lang="es-CR"/>
          </a:p>
        </p:txBody>
      </p:sp>
    </p:spTree>
    <p:extLst>
      <p:ext uri="{BB962C8B-B14F-4D97-AF65-F5344CB8AC3E}">
        <p14:creationId xmlns:p14="http://schemas.microsoft.com/office/powerpoint/2010/main" val="3784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err="1" smtClean="0"/>
              <a:t>Consumisno</a:t>
            </a:r>
            <a:r>
              <a:rPr lang="es-CR" dirty="0" smtClean="0"/>
              <a:t>: Hoy en día, los individuos no compran únicamente por necesidad o solo cuando van al supermercado. La realidad es que ahora los usuarios están predispuestos a consumir en cuanto ponen un pie en la calle.</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9</a:t>
            </a:fld>
            <a:endParaRPr lang="es-CR"/>
          </a:p>
        </p:txBody>
      </p:sp>
    </p:spTree>
    <p:extLst>
      <p:ext uri="{BB962C8B-B14F-4D97-AF65-F5344CB8AC3E}">
        <p14:creationId xmlns:p14="http://schemas.microsoft.com/office/powerpoint/2010/main" val="320942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Gilles </a:t>
            </a:r>
            <a:r>
              <a:rPr lang="es-CR" dirty="0" err="1" smtClean="0"/>
              <a:t>Lipovetsky</a:t>
            </a:r>
            <a:r>
              <a:rPr lang="es-CR" dirty="0" smtClean="0"/>
              <a:t> es un filósofo, sociólogo francés.</a:t>
            </a:r>
          </a:p>
          <a:p>
            <a:r>
              <a:rPr lang="es-CR" dirty="0" smtClean="0"/>
              <a:t>Estudios dicen que los comportamientos de compra más excesivos y descontrolados se deben, pues, a "</a:t>
            </a:r>
            <a:r>
              <a:rPr lang="es-CR" b="1" dirty="0" smtClean="0"/>
              <a:t>la insatisfacción y la tristeza vital</a:t>
            </a:r>
            <a:r>
              <a:rPr lang="es-CR" dirty="0" smtClean="0"/>
              <a:t>", quedando "atrapados en un círculo vicioso, tratando de buscar en la compra el alivio a la sensación de vacío que su propio consumismo les provoca". </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10</a:t>
            </a:fld>
            <a:endParaRPr lang="es-CR"/>
          </a:p>
        </p:txBody>
      </p:sp>
    </p:spTree>
    <p:extLst>
      <p:ext uri="{BB962C8B-B14F-4D97-AF65-F5344CB8AC3E}">
        <p14:creationId xmlns:p14="http://schemas.microsoft.com/office/powerpoint/2010/main" val="35466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b="1" dirty="0" smtClean="0"/>
              <a:t>presión de las redes sociales</a:t>
            </a:r>
          </a:p>
          <a:p>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12</a:t>
            </a:fld>
            <a:endParaRPr lang="es-CR"/>
          </a:p>
        </p:txBody>
      </p:sp>
    </p:spTree>
    <p:extLst>
      <p:ext uri="{BB962C8B-B14F-4D97-AF65-F5344CB8AC3E}">
        <p14:creationId xmlns:p14="http://schemas.microsoft.com/office/powerpoint/2010/main" val="116909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Eclesiastés 5:10, “El que ama el dinero, nunca tiene suficiente; Quien ama la riqueza nunca está satisfecho con sus ingresos. Esto tampoco tiene sentido”.</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14</a:t>
            </a:fld>
            <a:endParaRPr lang="es-CR"/>
          </a:p>
        </p:txBody>
      </p:sp>
    </p:spTree>
    <p:extLst>
      <p:ext uri="{BB962C8B-B14F-4D97-AF65-F5344CB8AC3E}">
        <p14:creationId xmlns:p14="http://schemas.microsoft.com/office/powerpoint/2010/main" val="267562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El contentamiento es conocer el plan de Dios para su vida, tener la convicción de vivirlo y creer que la paz de Dios es mayor que los problemas del mundo.</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15</a:t>
            </a:fld>
            <a:endParaRPr lang="es-CR"/>
          </a:p>
        </p:txBody>
      </p:sp>
    </p:spTree>
    <p:extLst>
      <p:ext uri="{BB962C8B-B14F-4D97-AF65-F5344CB8AC3E}">
        <p14:creationId xmlns:p14="http://schemas.microsoft.com/office/powerpoint/2010/main" val="246152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la verdadera paz financiera y la satisfacción provienen de aceptar el señorío de Dios sobre todas las cosas</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18</a:t>
            </a:fld>
            <a:endParaRPr lang="es-CR"/>
          </a:p>
        </p:txBody>
      </p:sp>
    </p:spTree>
    <p:extLst>
      <p:ext uri="{BB962C8B-B14F-4D97-AF65-F5344CB8AC3E}">
        <p14:creationId xmlns:p14="http://schemas.microsoft.com/office/powerpoint/2010/main" val="70066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Este mundo tratará de convencerte de que tus propósitos, metas, significado, autoestima, ambición y energía vital deben estar envueltos en cosas materiales.</a:t>
            </a:r>
          </a:p>
          <a:p>
            <a:r>
              <a:rPr lang="es-CR" dirty="0" smtClean="0"/>
              <a:t>No se trata de negar la realidad de la vida y tratar de encubrirla con una actitud positiva. Se trata de vivir la verdad de la presencia de Dios en su vida.</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19</a:t>
            </a:fld>
            <a:endParaRPr lang="es-CR"/>
          </a:p>
        </p:txBody>
      </p:sp>
    </p:spTree>
    <p:extLst>
      <p:ext uri="{BB962C8B-B14F-4D97-AF65-F5344CB8AC3E}">
        <p14:creationId xmlns:p14="http://schemas.microsoft.com/office/powerpoint/2010/main" val="387116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Este mundo tratará de convencerte de que tus propósitos, metas, significado, autoestima, ambición y energía vital deben estar envueltos en cosas materiales.</a:t>
            </a:r>
          </a:p>
          <a:p>
            <a:r>
              <a:rPr lang="es-CR" dirty="0" smtClean="0"/>
              <a:t>No se trata de negar la realidad de la vida y tratar de encubrirla con una actitud positiva. Se trata de vivir la verdad de la presencia de Dios en su vida.</a:t>
            </a:r>
            <a:endParaRPr lang="es-CR" dirty="0"/>
          </a:p>
        </p:txBody>
      </p:sp>
      <p:sp>
        <p:nvSpPr>
          <p:cNvPr id="4" name="Marcador de número de diapositiva 3"/>
          <p:cNvSpPr>
            <a:spLocks noGrp="1"/>
          </p:cNvSpPr>
          <p:nvPr>
            <p:ph type="sldNum" sz="quarter" idx="10"/>
          </p:nvPr>
        </p:nvSpPr>
        <p:spPr/>
        <p:txBody>
          <a:bodyPr/>
          <a:lstStyle/>
          <a:p>
            <a:fld id="{2CE202D8-7BE2-4184-B1D0-9B15AA48F266}" type="slidenum">
              <a:rPr lang="es-CR" smtClean="0"/>
              <a:t>30</a:t>
            </a:fld>
            <a:endParaRPr lang="es-CR"/>
          </a:p>
        </p:txBody>
      </p:sp>
    </p:spTree>
    <p:extLst>
      <p:ext uri="{BB962C8B-B14F-4D97-AF65-F5344CB8AC3E}">
        <p14:creationId xmlns:p14="http://schemas.microsoft.com/office/powerpoint/2010/main" val="126589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R"/>
          </a:p>
        </p:txBody>
      </p:sp>
      <p:sp>
        <p:nvSpPr>
          <p:cNvPr id="4" name="Marcador de fecha 3"/>
          <p:cNvSpPr>
            <a:spLocks noGrp="1"/>
          </p:cNvSpPr>
          <p:nvPr>
            <p:ph type="dt" sz="half" idx="10"/>
          </p:nvPr>
        </p:nvSpPr>
        <p:spPr/>
        <p:txBody>
          <a:bodyPr/>
          <a:lstStyle/>
          <a:p>
            <a:fld id="{CCFB874D-C718-47B7-97BC-9C6FCE8E8434}" type="datetimeFigureOut">
              <a:rPr lang="es-CR" smtClean="0"/>
              <a:t>8/12/2020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42271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CCFB874D-C718-47B7-97BC-9C6FCE8E8434}" type="datetimeFigureOut">
              <a:rPr lang="es-CR" smtClean="0"/>
              <a:t>8/12/2020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197256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CCFB874D-C718-47B7-97BC-9C6FCE8E8434}" type="datetimeFigureOut">
              <a:rPr lang="es-CR" smtClean="0"/>
              <a:t>8/12/2020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384891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CCFB874D-C718-47B7-97BC-9C6FCE8E8434}" type="datetimeFigureOut">
              <a:rPr lang="es-CR" smtClean="0"/>
              <a:t>8/12/2020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116088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FB874D-C718-47B7-97BC-9C6FCE8E8434}" type="datetimeFigureOut">
              <a:rPr lang="es-CR" smtClean="0"/>
              <a:t>8/12/2020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47478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fecha 4"/>
          <p:cNvSpPr>
            <a:spLocks noGrp="1"/>
          </p:cNvSpPr>
          <p:nvPr>
            <p:ph type="dt" sz="half" idx="10"/>
          </p:nvPr>
        </p:nvSpPr>
        <p:spPr/>
        <p:txBody>
          <a:bodyPr/>
          <a:lstStyle/>
          <a:p>
            <a:fld id="{CCFB874D-C718-47B7-97BC-9C6FCE8E8434}" type="datetimeFigureOut">
              <a:rPr lang="es-CR" smtClean="0"/>
              <a:t>8/12/2020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381343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Marcador de fecha 6"/>
          <p:cNvSpPr>
            <a:spLocks noGrp="1"/>
          </p:cNvSpPr>
          <p:nvPr>
            <p:ph type="dt" sz="half" idx="10"/>
          </p:nvPr>
        </p:nvSpPr>
        <p:spPr/>
        <p:txBody>
          <a:bodyPr/>
          <a:lstStyle/>
          <a:p>
            <a:fld id="{CCFB874D-C718-47B7-97BC-9C6FCE8E8434}" type="datetimeFigureOut">
              <a:rPr lang="es-CR" smtClean="0"/>
              <a:t>8/12/2020</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18963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fecha 2"/>
          <p:cNvSpPr>
            <a:spLocks noGrp="1"/>
          </p:cNvSpPr>
          <p:nvPr>
            <p:ph type="dt" sz="half" idx="10"/>
          </p:nvPr>
        </p:nvSpPr>
        <p:spPr/>
        <p:txBody>
          <a:bodyPr/>
          <a:lstStyle/>
          <a:p>
            <a:fld id="{CCFB874D-C718-47B7-97BC-9C6FCE8E8434}" type="datetimeFigureOut">
              <a:rPr lang="es-CR" smtClean="0"/>
              <a:t>8/12/2020</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79305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FB874D-C718-47B7-97BC-9C6FCE8E8434}" type="datetimeFigureOut">
              <a:rPr lang="es-CR" smtClean="0"/>
              <a:t>8/12/2020</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8453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FB874D-C718-47B7-97BC-9C6FCE8E8434}" type="datetimeFigureOut">
              <a:rPr lang="es-CR" smtClean="0"/>
              <a:t>8/12/2020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320686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FB874D-C718-47B7-97BC-9C6FCE8E8434}" type="datetimeFigureOut">
              <a:rPr lang="es-CR" smtClean="0"/>
              <a:t>8/12/2020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B5438B42-5EB1-4CBB-AE4C-06745066B18C}" type="slidenum">
              <a:rPr lang="es-CR" smtClean="0"/>
              <a:t>‹Nº›</a:t>
            </a:fld>
            <a:endParaRPr lang="es-CR"/>
          </a:p>
        </p:txBody>
      </p:sp>
    </p:spTree>
    <p:extLst>
      <p:ext uri="{BB962C8B-B14F-4D97-AF65-F5344CB8AC3E}">
        <p14:creationId xmlns:p14="http://schemas.microsoft.com/office/powerpoint/2010/main" val="342019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B874D-C718-47B7-97BC-9C6FCE8E8434}" type="datetimeFigureOut">
              <a:rPr lang="es-CR" smtClean="0"/>
              <a:t>8/12/2020</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38B42-5EB1-4CBB-AE4C-06745066B18C}" type="slidenum">
              <a:rPr lang="es-CR" smtClean="0"/>
              <a:t>‹Nº›</a:t>
            </a:fld>
            <a:endParaRPr lang="es-CR"/>
          </a:p>
        </p:txBody>
      </p:sp>
    </p:spTree>
    <p:extLst>
      <p:ext uri="{BB962C8B-B14F-4D97-AF65-F5344CB8AC3E}">
        <p14:creationId xmlns:p14="http://schemas.microsoft.com/office/powerpoint/2010/main" val="38025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ctrTitle"/>
          </p:nvPr>
        </p:nvSpPr>
        <p:spPr>
          <a:xfrm>
            <a:off x="0" y="1326549"/>
            <a:ext cx="12192000" cy="2387600"/>
          </a:xfrm>
          <a:solidFill>
            <a:srgbClr val="1C1C1C">
              <a:alpha val="30196"/>
            </a:srgbClr>
          </a:solidFill>
        </p:spPr>
        <p:txBody>
          <a:bodyPr anchor="ctr">
            <a:normAutofit/>
          </a:bodyPr>
          <a:lstStyle/>
          <a:p>
            <a:r>
              <a:rPr lang="es-CR" sz="5400" b="1" dirty="0">
                <a:solidFill>
                  <a:prstClr val="white"/>
                </a:solidFill>
                <a:effectLst>
                  <a:outerShdw blurRad="38100" dist="38100" dir="2700000" algn="tl">
                    <a:srgbClr val="000000">
                      <a:alpha val="43137"/>
                    </a:srgbClr>
                  </a:outerShdw>
                </a:effectLst>
                <a:latin typeface="Calibri" panose="020F0502020204030204"/>
              </a:rPr>
              <a:t>Finanzas personales</a:t>
            </a:r>
            <a:r>
              <a:rPr lang="es-CR" sz="5400" b="1">
                <a:solidFill>
                  <a:prstClr val="white"/>
                </a:solidFill>
                <a:effectLst>
                  <a:outerShdw blurRad="38100" dist="38100" dir="2700000" algn="tl">
                    <a:srgbClr val="000000">
                      <a:alpha val="43137"/>
                    </a:srgbClr>
                  </a:outerShdw>
                </a:effectLst>
                <a:latin typeface="Calibri" panose="020F0502020204030204"/>
              </a:rPr>
              <a:t/>
            </a:r>
            <a:br>
              <a:rPr lang="es-CR" sz="5400" b="1">
                <a:solidFill>
                  <a:prstClr val="white"/>
                </a:solidFill>
                <a:effectLst>
                  <a:outerShdw blurRad="38100" dist="38100" dir="2700000" algn="tl">
                    <a:srgbClr val="000000">
                      <a:alpha val="43137"/>
                    </a:srgbClr>
                  </a:outerShdw>
                </a:effectLst>
                <a:latin typeface="Calibri" panose="020F0502020204030204"/>
              </a:rPr>
            </a:br>
            <a:r>
              <a:rPr lang="es-CR" sz="5400" b="1" smtClean="0">
                <a:solidFill>
                  <a:prstClr val="white"/>
                </a:solidFill>
                <a:effectLst>
                  <a:outerShdw blurRad="38100" dist="38100" dir="2700000" algn="tl">
                    <a:srgbClr val="000000">
                      <a:alpha val="43137"/>
                    </a:srgbClr>
                  </a:outerShdw>
                </a:effectLst>
                <a:latin typeface="Calibri" panose="020F0502020204030204"/>
              </a:rPr>
              <a:t>con </a:t>
            </a:r>
            <a:r>
              <a:rPr lang="es-CR" sz="5400" b="1" dirty="0">
                <a:solidFill>
                  <a:prstClr val="white"/>
                </a:solidFill>
                <a:effectLst>
                  <a:outerShdw blurRad="38100" dist="38100" dir="2700000" algn="tl">
                    <a:srgbClr val="000000">
                      <a:alpha val="43137"/>
                    </a:srgbClr>
                  </a:outerShdw>
                </a:effectLst>
                <a:latin typeface="Calibri" panose="020F0502020204030204"/>
              </a:rPr>
              <a:t>la Biblia</a:t>
            </a:r>
            <a:endParaRPr lang="es-CR" sz="7200" b="1" dirty="0">
              <a:solidFill>
                <a:schemeClr val="bg1"/>
              </a:solidFill>
              <a:effectLst>
                <a:outerShdw blurRad="38100" dist="38100" dir="2700000" algn="tl">
                  <a:srgbClr val="000000">
                    <a:alpha val="43137"/>
                  </a:srgbClr>
                </a:outerShdw>
              </a:effectLst>
              <a:latin typeface="+mn-lt"/>
            </a:endParaRPr>
          </a:p>
        </p:txBody>
      </p:sp>
      <p:sp>
        <p:nvSpPr>
          <p:cNvPr id="3" name="Subtítulo 2"/>
          <p:cNvSpPr>
            <a:spLocks noGrp="1"/>
          </p:cNvSpPr>
          <p:nvPr>
            <p:ph type="subTitle" idx="1"/>
          </p:nvPr>
        </p:nvSpPr>
        <p:spPr>
          <a:xfrm>
            <a:off x="0" y="3714149"/>
            <a:ext cx="12192000" cy="1747837"/>
          </a:xfrm>
          <a:solidFill>
            <a:srgbClr val="1C1C1C">
              <a:alpha val="30196"/>
            </a:srgbClr>
          </a:solidFill>
        </p:spPr>
        <p:txBody>
          <a:bodyPr/>
          <a:lstStyle/>
          <a:p>
            <a:endParaRPr lang="es-CR" dirty="0" smtClean="0"/>
          </a:p>
          <a:p>
            <a:r>
              <a:rPr lang="es-CR" sz="2800" b="1" dirty="0" smtClean="0">
                <a:solidFill>
                  <a:schemeClr val="bg1"/>
                </a:solidFill>
                <a:effectLst>
                  <a:outerShdw blurRad="38100" dist="38100" dir="2700000" algn="tl">
                    <a:srgbClr val="000000">
                      <a:alpha val="43137"/>
                    </a:srgbClr>
                  </a:outerShdw>
                </a:effectLst>
              </a:rPr>
              <a:t>Curso Mayordomía Bíblica</a:t>
            </a:r>
          </a:p>
          <a:p>
            <a:r>
              <a:rPr lang="es-US" b="1" dirty="0" smtClean="0">
                <a:solidFill>
                  <a:schemeClr val="bg1"/>
                </a:solidFill>
                <a:effectLst>
                  <a:outerShdw blurRad="38100" dist="38100" dir="2700000" algn="tl">
                    <a:srgbClr val="000000">
                      <a:alpha val="43137"/>
                    </a:srgbClr>
                  </a:outerShdw>
                </a:effectLst>
              </a:rPr>
              <a:t>Lección 2</a:t>
            </a:r>
            <a:endParaRPr lang="es-C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979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366547" y="1547969"/>
            <a:ext cx="11458906" cy="37620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tabLst>
                <a:tab pos="7626350" algn="l"/>
              </a:tabLst>
            </a:pPr>
            <a:endParaRPr lang="es-CR" dirty="0"/>
          </a:p>
        </p:txBody>
      </p:sp>
      <p:sp>
        <p:nvSpPr>
          <p:cNvPr id="2" name="Rectángulo 1"/>
          <p:cNvSpPr/>
          <p:nvPr/>
        </p:nvSpPr>
        <p:spPr>
          <a:xfrm>
            <a:off x="477078" y="1965675"/>
            <a:ext cx="9217892" cy="1077218"/>
          </a:xfrm>
          <a:prstGeom prst="rect">
            <a:avLst/>
          </a:prstGeom>
        </p:spPr>
        <p:txBody>
          <a:bodyPr wrap="square">
            <a:spAutoFit/>
          </a:bodyPr>
          <a:lstStyle/>
          <a:p>
            <a:r>
              <a:rPr lang="es-CR" sz="3200" dirty="0" smtClean="0"/>
              <a:t>“Cuanto </a:t>
            </a:r>
            <a:r>
              <a:rPr lang="es-CR" sz="3200" dirty="0"/>
              <a:t>más se desatan los apetitos de compras, </a:t>
            </a:r>
            <a:endParaRPr lang="es-CR" sz="3200" dirty="0" smtClean="0"/>
          </a:p>
          <a:p>
            <a:r>
              <a:rPr lang="es-CR" sz="3200" dirty="0" smtClean="0"/>
              <a:t>más </a:t>
            </a:r>
            <a:r>
              <a:rPr lang="es-CR" sz="3200" dirty="0"/>
              <a:t>aumentan las insatisfacciones individuales"</a:t>
            </a:r>
          </a:p>
        </p:txBody>
      </p:sp>
      <p:pic>
        <p:nvPicPr>
          <p:cNvPr id="3" name="Imagen 2"/>
          <p:cNvPicPr>
            <a:picLocks noChangeAspect="1"/>
          </p:cNvPicPr>
          <p:nvPr/>
        </p:nvPicPr>
        <p:blipFill>
          <a:blip r:embed="rId3"/>
          <a:stretch>
            <a:fillRect/>
          </a:stretch>
        </p:blipFill>
        <p:spPr>
          <a:xfrm>
            <a:off x="9992761" y="1704598"/>
            <a:ext cx="1628775" cy="2533650"/>
          </a:xfrm>
          <a:prstGeom prst="rect">
            <a:avLst/>
          </a:prstGeom>
        </p:spPr>
      </p:pic>
      <p:sp>
        <p:nvSpPr>
          <p:cNvPr id="4" name="Rectángulo 3"/>
          <p:cNvSpPr/>
          <p:nvPr/>
        </p:nvSpPr>
        <p:spPr>
          <a:xfrm>
            <a:off x="5889481" y="4358641"/>
            <a:ext cx="5732055" cy="830997"/>
          </a:xfrm>
          <a:prstGeom prst="rect">
            <a:avLst/>
          </a:prstGeom>
        </p:spPr>
        <p:txBody>
          <a:bodyPr wrap="square">
            <a:spAutoFit/>
          </a:bodyPr>
          <a:lstStyle/>
          <a:p>
            <a:pPr algn="r"/>
            <a:r>
              <a:rPr lang="es-CR" sz="2800" dirty="0" smtClean="0"/>
              <a:t>Gilles </a:t>
            </a:r>
            <a:r>
              <a:rPr lang="es-CR" sz="2800" dirty="0" err="1" smtClean="0"/>
              <a:t>Lipovetsky</a:t>
            </a:r>
            <a:r>
              <a:rPr lang="es-CR" sz="2800" dirty="0" smtClean="0"/>
              <a:t> </a:t>
            </a:r>
          </a:p>
          <a:p>
            <a:pPr algn="r"/>
            <a:r>
              <a:rPr lang="es-CR" sz="2000" dirty="0" smtClean="0"/>
              <a:t>filósofo y </a:t>
            </a:r>
            <a:r>
              <a:rPr lang="es-CR" sz="2000" dirty="0"/>
              <a:t>sociólogo francés</a:t>
            </a:r>
          </a:p>
        </p:txBody>
      </p:sp>
    </p:spTree>
    <p:extLst>
      <p:ext uri="{BB962C8B-B14F-4D97-AF65-F5344CB8AC3E}">
        <p14:creationId xmlns:p14="http://schemas.microsoft.com/office/powerpoint/2010/main" val="27188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rotWithShape="1">
          <a:blip r:embed="rId2">
            <a:extLst>
              <a:ext uri="{28A0092B-C50C-407E-A947-70E740481C1C}">
                <a14:useLocalDpi xmlns:a14="http://schemas.microsoft.com/office/drawing/2010/main" val="0"/>
              </a:ext>
            </a:extLst>
          </a:blip>
          <a:srcRect t="4515"/>
          <a:stretch/>
        </p:blipFill>
        <p:spPr>
          <a:xfrm>
            <a:off x="403565" y="1336813"/>
            <a:ext cx="11384871" cy="4204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934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09600" y="1207223"/>
            <a:ext cx="10972800" cy="3847207"/>
          </a:xfrm>
          <a:prstGeom prst="rect">
            <a:avLst/>
          </a:prstGeom>
        </p:spPr>
        <p:txBody>
          <a:bodyPr wrap="square">
            <a:spAutoFit/>
          </a:bodyPr>
          <a:lstStyle/>
          <a:p>
            <a:r>
              <a:rPr lang="es-CR" sz="2800" dirty="0"/>
              <a:t>El </a:t>
            </a:r>
            <a:r>
              <a:rPr lang="es-CR" sz="4000" b="1" dirty="0"/>
              <a:t>63%</a:t>
            </a:r>
            <a:r>
              <a:rPr lang="es-CR" sz="2800" dirty="0"/>
              <a:t> de las jóvenes uruguayas </a:t>
            </a:r>
            <a:r>
              <a:rPr lang="es-CR" sz="2800" b="1" dirty="0"/>
              <a:t>no se sienten atractivas</a:t>
            </a:r>
            <a:r>
              <a:rPr lang="es-CR" sz="2800" dirty="0"/>
              <a:t>, </a:t>
            </a:r>
            <a:endParaRPr lang="es-CR" sz="2800" dirty="0" smtClean="0"/>
          </a:p>
          <a:p>
            <a:r>
              <a:rPr lang="es-CR" sz="4000" b="1" dirty="0"/>
              <a:t>43%</a:t>
            </a:r>
            <a:r>
              <a:rPr lang="es-CR" sz="2800" dirty="0"/>
              <a:t> cree que </a:t>
            </a:r>
            <a:r>
              <a:rPr lang="es-CR" sz="2800" b="1" dirty="0"/>
              <a:t>debería tener menos peso </a:t>
            </a:r>
            <a:r>
              <a:rPr lang="es-CR" sz="2800" dirty="0"/>
              <a:t>para lograr un cuerpo ideal </a:t>
            </a:r>
            <a:endParaRPr lang="es-CR" sz="2800" dirty="0" smtClean="0"/>
          </a:p>
          <a:p>
            <a:r>
              <a:rPr lang="es-CR" sz="2800" dirty="0" smtClean="0"/>
              <a:t>y </a:t>
            </a:r>
            <a:r>
              <a:rPr lang="es-CR" sz="4000" b="1" dirty="0"/>
              <a:t>45%</a:t>
            </a:r>
            <a:r>
              <a:rPr lang="es-CR" sz="2800" dirty="0"/>
              <a:t> declara haber sido </a:t>
            </a:r>
            <a:r>
              <a:rPr lang="es-CR" sz="2800" b="1" dirty="0"/>
              <a:t>víctima de algún tipo de burla </a:t>
            </a:r>
            <a:r>
              <a:rPr lang="es-CR" sz="2800" dirty="0"/>
              <a:t>(que en la mayoría de los casos referían a su aspecto físico). </a:t>
            </a:r>
            <a:endParaRPr lang="es-CR" sz="2800" dirty="0" smtClean="0"/>
          </a:p>
          <a:p>
            <a:endParaRPr lang="es-CR" sz="2800" dirty="0" smtClean="0"/>
          </a:p>
          <a:p>
            <a:r>
              <a:rPr lang="es-CR" sz="2800" dirty="0" smtClean="0"/>
              <a:t>Sólo </a:t>
            </a:r>
            <a:r>
              <a:rPr lang="es-CR" sz="4000" b="1" dirty="0"/>
              <a:t>tres de cada 10 </a:t>
            </a:r>
            <a:r>
              <a:rPr lang="es-CR" sz="2800" dirty="0"/>
              <a:t>niñas y adolescentes -de entre 10 y 17 años- considera que su autoestima es muy fuerte.</a:t>
            </a:r>
          </a:p>
        </p:txBody>
      </p:sp>
      <p:sp>
        <p:nvSpPr>
          <p:cNvPr id="4" name="Rectángulo 3"/>
          <p:cNvSpPr/>
          <p:nvPr/>
        </p:nvSpPr>
        <p:spPr>
          <a:xfrm>
            <a:off x="2729948" y="6296297"/>
            <a:ext cx="9236765" cy="369332"/>
          </a:xfrm>
          <a:prstGeom prst="rect">
            <a:avLst/>
          </a:prstGeom>
        </p:spPr>
        <p:txBody>
          <a:bodyPr wrap="square">
            <a:spAutoFit/>
          </a:bodyPr>
          <a:lstStyle/>
          <a:p>
            <a:pPr algn="r"/>
            <a:r>
              <a:rPr lang="es-CR" dirty="0" smtClean="0"/>
              <a:t>Fuente: https</a:t>
            </a:r>
            <a:r>
              <a:rPr lang="es-CR" dirty="0"/>
              <a:t>://www.elpais.com.uy/vida-actual/estudio-pone-mira-autoestima-uruguayas.html</a:t>
            </a:r>
          </a:p>
        </p:txBody>
      </p:sp>
    </p:spTree>
    <p:extLst>
      <p:ext uri="{BB962C8B-B14F-4D97-AF65-F5344CB8AC3E}">
        <p14:creationId xmlns:p14="http://schemas.microsoft.com/office/powerpoint/2010/main" val="401605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63" y="880202"/>
            <a:ext cx="7639764" cy="1872782"/>
          </a:xfrm>
          <a:prstGeom prst="rect">
            <a:avLst/>
          </a:prstGeom>
        </p:spPr>
      </p:pic>
      <p:sp>
        <p:nvSpPr>
          <p:cNvPr id="3" name="Rectángulo 2"/>
          <p:cNvSpPr/>
          <p:nvPr/>
        </p:nvSpPr>
        <p:spPr>
          <a:xfrm>
            <a:off x="981563" y="3156828"/>
            <a:ext cx="10239715" cy="1815882"/>
          </a:xfrm>
          <a:prstGeom prst="rect">
            <a:avLst/>
          </a:prstGeom>
        </p:spPr>
        <p:txBody>
          <a:bodyPr wrap="square">
            <a:spAutoFit/>
          </a:bodyPr>
          <a:lstStyle/>
          <a:p>
            <a:r>
              <a:rPr lang="es-CR" sz="2800" dirty="0" smtClean="0"/>
              <a:t>“… los </a:t>
            </a:r>
            <a:r>
              <a:rPr lang="es-CR" sz="2800" dirty="0"/>
              <a:t>costarricenses experimentaron </a:t>
            </a:r>
            <a:r>
              <a:rPr lang="es-CR" sz="2800" b="1" dirty="0"/>
              <a:t>menores grados de satisfacción</a:t>
            </a:r>
            <a:r>
              <a:rPr lang="es-CR" sz="2800" dirty="0"/>
              <a:t> (entre un 52 y 56%), en aspectos como el </a:t>
            </a:r>
            <a:r>
              <a:rPr lang="es-CR" sz="2800" b="1" u="sng" dirty="0"/>
              <a:t>nivel educativo </a:t>
            </a:r>
            <a:r>
              <a:rPr lang="es-CR" sz="2800" dirty="0"/>
              <a:t>que poseen, el </a:t>
            </a:r>
            <a:r>
              <a:rPr lang="es-CR" sz="2800" b="1" u="sng" dirty="0"/>
              <a:t>ingreso</a:t>
            </a:r>
            <a:r>
              <a:rPr lang="es-CR" sz="2800" dirty="0"/>
              <a:t> que reciben, el </a:t>
            </a:r>
            <a:r>
              <a:rPr lang="es-CR" sz="2800" b="1" u="sng" dirty="0"/>
              <a:t>tiempo que dedican al ocio </a:t>
            </a:r>
            <a:r>
              <a:rPr lang="es-CR" sz="2800" dirty="0"/>
              <a:t>y el </a:t>
            </a:r>
            <a:r>
              <a:rPr lang="es-CR" sz="2800" b="1" u="sng" dirty="0"/>
              <a:t>ingreso que recibe su </a:t>
            </a:r>
            <a:r>
              <a:rPr lang="es-CR" sz="2800" b="1" u="sng" dirty="0" smtClean="0"/>
              <a:t>familia</a:t>
            </a:r>
            <a:r>
              <a:rPr lang="es-CR" sz="2800" dirty="0" smtClean="0"/>
              <a:t>”.</a:t>
            </a:r>
            <a:endParaRPr lang="es-CR" sz="2800" dirty="0"/>
          </a:p>
        </p:txBody>
      </p:sp>
      <p:sp>
        <p:nvSpPr>
          <p:cNvPr id="4" name="Rectángulo 3"/>
          <p:cNvSpPr/>
          <p:nvPr/>
        </p:nvSpPr>
        <p:spPr>
          <a:xfrm>
            <a:off x="384313" y="5938488"/>
            <a:ext cx="11423374" cy="646331"/>
          </a:xfrm>
          <a:prstGeom prst="rect">
            <a:avLst/>
          </a:prstGeom>
        </p:spPr>
        <p:txBody>
          <a:bodyPr wrap="square">
            <a:spAutoFit/>
          </a:bodyPr>
          <a:lstStyle/>
          <a:p>
            <a:r>
              <a:rPr lang="es-CR" dirty="0" smtClean="0"/>
              <a:t>Fuente:</a:t>
            </a:r>
          </a:p>
          <a:p>
            <a:r>
              <a:rPr lang="es-CR" dirty="0" smtClean="0"/>
              <a:t>https</a:t>
            </a:r>
            <a:r>
              <a:rPr lang="es-CR" dirty="0"/>
              <a:t>://www.ucr.ac.cr/noticias/2013/01/24/costarricenses-se-consideran-medianamente-satisfechos-con-su-vida.html</a:t>
            </a:r>
          </a:p>
        </p:txBody>
      </p:sp>
    </p:spTree>
    <p:extLst>
      <p:ext uri="{BB962C8B-B14F-4D97-AF65-F5344CB8AC3E}">
        <p14:creationId xmlns:p14="http://schemas.microsoft.com/office/powerpoint/2010/main" val="6523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07518" y="997565"/>
            <a:ext cx="9976963" cy="4862870"/>
          </a:xfrm>
          <a:prstGeom prst="rect">
            <a:avLst/>
          </a:prstGeom>
          <a:noFill/>
        </p:spPr>
        <p:txBody>
          <a:bodyPr wrap="none" rtlCol="0">
            <a:spAutoFit/>
          </a:bodyPr>
          <a:lstStyle/>
          <a:p>
            <a:pPr algn="ctr"/>
            <a:r>
              <a:rPr lang="es-CR" sz="11500" b="1" dirty="0" smtClean="0">
                <a:solidFill>
                  <a:srgbClr val="FF0000"/>
                </a:solidFill>
              </a:rPr>
              <a:t>insatisfacción</a:t>
            </a:r>
          </a:p>
          <a:p>
            <a:pPr algn="ctr"/>
            <a:r>
              <a:rPr lang="es-CR" sz="8000" b="1" dirty="0" smtClean="0">
                <a:solidFill>
                  <a:srgbClr val="1C1C1C"/>
                </a:solidFill>
              </a:rPr>
              <a:t>vs.</a:t>
            </a:r>
          </a:p>
          <a:p>
            <a:pPr algn="ctr"/>
            <a:r>
              <a:rPr lang="es-CR" sz="11500" b="1" dirty="0" smtClean="0">
                <a:solidFill>
                  <a:srgbClr val="0070C0"/>
                </a:solidFill>
              </a:rPr>
              <a:t>contentamiento</a:t>
            </a:r>
            <a:endParaRPr lang="es-CR" sz="11500" b="1" dirty="0">
              <a:solidFill>
                <a:srgbClr val="0070C0"/>
              </a:solidFill>
            </a:endParaRPr>
          </a:p>
        </p:txBody>
      </p:sp>
    </p:spTree>
    <p:extLst>
      <p:ext uri="{BB962C8B-B14F-4D97-AF65-F5344CB8AC3E}">
        <p14:creationId xmlns:p14="http://schemas.microsoft.com/office/powerpoint/2010/main" val="7485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a:xfrm>
            <a:off x="366547" y="1547969"/>
            <a:ext cx="11458906" cy="37620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tabLst>
                <a:tab pos="7626350" algn="l"/>
              </a:tabLst>
            </a:pPr>
            <a:endParaRPr lang="es-CR" dirty="0"/>
          </a:p>
        </p:txBody>
      </p:sp>
      <p:pic>
        <p:nvPicPr>
          <p:cNvPr id="3" name="Picture 5" descr="Resultado de imagen para andrés panasi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797" y="1790124"/>
            <a:ext cx="1639174" cy="2306987"/>
          </a:xfrm>
          <a:prstGeom prst="rect">
            <a:avLst/>
          </a:prstGeom>
          <a:noFill/>
          <a:extLst>
            <a:ext uri="{909E8E84-426E-40DD-AFC4-6F175D3DCCD1}">
              <a14:hiddenFill xmlns:a14="http://schemas.microsoft.com/office/drawing/2010/main">
                <a:solidFill>
                  <a:srgbClr val="FFFFFF"/>
                </a:solidFill>
              </a14:hiddenFill>
            </a:ext>
          </a:extLst>
        </p:spPr>
      </p:pic>
      <p:sp>
        <p:nvSpPr>
          <p:cNvPr id="4" name="6 Rectángulo"/>
          <p:cNvSpPr/>
          <p:nvPr/>
        </p:nvSpPr>
        <p:spPr>
          <a:xfrm>
            <a:off x="494906" y="1790124"/>
            <a:ext cx="9480410" cy="2062103"/>
          </a:xfrm>
          <a:prstGeom prst="rect">
            <a:avLst/>
          </a:prstGeom>
        </p:spPr>
        <p:txBody>
          <a:bodyPr wrap="square">
            <a:spAutoFit/>
          </a:bodyPr>
          <a:lstStyle/>
          <a:p>
            <a:r>
              <a:rPr lang="es-CR" sz="3200" dirty="0"/>
              <a:t>Debemos tener “</a:t>
            </a:r>
            <a:r>
              <a:rPr lang="es-CR" sz="3200" b="1" dirty="0"/>
              <a:t>contentamiento</a:t>
            </a:r>
            <a:r>
              <a:rPr lang="es-CR" sz="3200" dirty="0" smtClean="0"/>
              <a:t>”:</a:t>
            </a:r>
          </a:p>
          <a:p>
            <a:pPr lvl="1"/>
            <a:r>
              <a:rPr lang="es-CR" sz="3200" dirty="0" smtClean="0"/>
              <a:t>“</a:t>
            </a:r>
            <a:r>
              <a:rPr lang="es-CR" sz="3200" dirty="0"/>
              <a:t>es estar contento y disfrutar de la vida sin importar el lugar en el que estemos en la escala social</a:t>
            </a:r>
            <a:r>
              <a:rPr lang="es-CR" sz="3200" dirty="0" smtClean="0"/>
              <a:t>”</a:t>
            </a:r>
          </a:p>
          <a:p>
            <a:r>
              <a:rPr lang="es-CR" sz="3200" dirty="0" smtClean="0"/>
              <a:t>Contentamiento </a:t>
            </a:r>
            <a:r>
              <a:rPr lang="es-CR" sz="3200" dirty="0"/>
              <a:t>no es lo mismo que conformismo.</a:t>
            </a:r>
          </a:p>
        </p:txBody>
      </p:sp>
      <p:sp>
        <p:nvSpPr>
          <p:cNvPr id="5" name="8 Rectángulo"/>
          <p:cNvSpPr/>
          <p:nvPr/>
        </p:nvSpPr>
        <p:spPr>
          <a:xfrm>
            <a:off x="5734878" y="4195740"/>
            <a:ext cx="6007970" cy="1015663"/>
          </a:xfrm>
          <a:prstGeom prst="rect">
            <a:avLst/>
          </a:prstGeom>
        </p:spPr>
        <p:txBody>
          <a:bodyPr wrap="square">
            <a:spAutoFit/>
          </a:bodyPr>
          <a:lstStyle/>
          <a:p>
            <a:pPr algn="r"/>
            <a:r>
              <a:rPr lang="es-CR" sz="3200" dirty="0"/>
              <a:t>Andrés </a:t>
            </a:r>
            <a:r>
              <a:rPr lang="es-CR" sz="3200" dirty="0" err="1" smtClean="0"/>
              <a:t>Panasiuk</a:t>
            </a:r>
            <a:r>
              <a:rPr lang="es-CR" sz="3200" dirty="0" smtClean="0"/>
              <a:t> </a:t>
            </a:r>
          </a:p>
          <a:p>
            <a:pPr algn="r"/>
            <a:r>
              <a:rPr lang="es-CR" sz="2800" dirty="0" smtClean="0"/>
              <a:t>Autor </a:t>
            </a:r>
            <a:r>
              <a:rPr lang="es-CR" sz="2800" dirty="0"/>
              <a:t>de libros de finanzas personales</a:t>
            </a:r>
          </a:p>
        </p:txBody>
      </p:sp>
    </p:spTree>
    <p:extLst>
      <p:ext uri="{BB962C8B-B14F-4D97-AF65-F5344CB8AC3E}">
        <p14:creationId xmlns:p14="http://schemas.microsoft.com/office/powerpoint/2010/main" val="29274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9114" y="1905506"/>
            <a:ext cx="10813773"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R" sz="4000" dirty="0" smtClean="0"/>
              <a:t>“</a:t>
            </a:r>
            <a:r>
              <a:rPr lang="es-CR" sz="4000" dirty="0" smtClean="0"/>
              <a:t>No </a:t>
            </a:r>
            <a:r>
              <a:rPr lang="es-CR" sz="4000" dirty="0"/>
              <a:t>digo esto porque esté necesitado, pues he aprendido a estar </a:t>
            </a:r>
            <a:r>
              <a:rPr lang="es-CR" sz="4000" b="1" dirty="0"/>
              <a:t>satisfecho</a:t>
            </a:r>
            <a:r>
              <a:rPr lang="es-CR" sz="4000" dirty="0"/>
              <a:t> en cualquier situación en que me </a:t>
            </a:r>
            <a:r>
              <a:rPr lang="es-CR" sz="4000" dirty="0" smtClean="0"/>
              <a:t>encuentre”</a:t>
            </a:r>
            <a:endParaRPr lang="es-CR" sz="4000" dirty="0"/>
          </a:p>
          <a:p>
            <a:endParaRPr lang="es-CR" sz="4000" dirty="0" smtClean="0"/>
          </a:p>
          <a:p>
            <a:pPr algn="r"/>
            <a:r>
              <a:rPr lang="es-CR" sz="3200" dirty="0"/>
              <a:t>Filipenses </a:t>
            </a:r>
            <a:r>
              <a:rPr lang="es-CR" sz="3200" dirty="0" smtClean="0"/>
              <a:t>4:11</a:t>
            </a:r>
            <a:endParaRPr lang="es-CR" sz="3200" dirty="0"/>
          </a:p>
        </p:txBody>
      </p:sp>
    </p:spTree>
    <p:extLst>
      <p:ext uri="{BB962C8B-B14F-4D97-AF65-F5344CB8AC3E}">
        <p14:creationId xmlns:p14="http://schemas.microsoft.com/office/powerpoint/2010/main" val="142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9114" y="1289953"/>
            <a:ext cx="10813773" cy="4278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R" sz="4000" dirty="0" smtClean="0"/>
              <a:t>“Sé </a:t>
            </a:r>
            <a:r>
              <a:rPr lang="es-CR" sz="4000" dirty="0"/>
              <a:t>vivir humildemente, y sé tener abundancia; </a:t>
            </a:r>
            <a:endParaRPr lang="es-CR" sz="4000" dirty="0" smtClean="0"/>
          </a:p>
          <a:p>
            <a:r>
              <a:rPr lang="es-CR" sz="4000" dirty="0" smtClean="0"/>
              <a:t>en </a:t>
            </a:r>
            <a:r>
              <a:rPr lang="es-CR" sz="4000" dirty="0"/>
              <a:t>todo y por todo estoy enseñado, </a:t>
            </a:r>
            <a:endParaRPr lang="es-CR" sz="4000" dirty="0" smtClean="0"/>
          </a:p>
          <a:p>
            <a:r>
              <a:rPr lang="es-CR" sz="4000" dirty="0" smtClean="0"/>
              <a:t>así </a:t>
            </a:r>
            <a:r>
              <a:rPr lang="es-CR" sz="4000" dirty="0"/>
              <a:t>para estar saciado como para tener hambre, </a:t>
            </a:r>
            <a:endParaRPr lang="es-CR" sz="4000" dirty="0" smtClean="0"/>
          </a:p>
          <a:p>
            <a:r>
              <a:rPr lang="es-CR" sz="4000" dirty="0" smtClean="0"/>
              <a:t>así </a:t>
            </a:r>
            <a:r>
              <a:rPr lang="es-CR" sz="4000" dirty="0"/>
              <a:t>para tener abundancia como para padecer </a:t>
            </a:r>
            <a:r>
              <a:rPr lang="es-CR" sz="4000" dirty="0" smtClean="0"/>
              <a:t>necesidad</a:t>
            </a:r>
            <a:r>
              <a:rPr lang="es-CR" sz="4000" dirty="0" smtClean="0"/>
              <a:t>”</a:t>
            </a:r>
            <a:endParaRPr lang="es-CR" sz="4000" dirty="0" smtClean="0"/>
          </a:p>
          <a:p>
            <a:endParaRPr lang="es-CR" sz="4000" dirty="0" smtClean="0"/>
          </a:p>
          <a:p>
            <a:pPr algn="r"/>
            <a:r>
              <a:rPr lang="es-CR" sz="3200" dirty="0" smtClean="0"/>
              <a:t>Filipenses 4:12</a:t>
            </a:r>
            <a:endParaRPr lang="es-CR" sz="3200" dirty="0"/>
          </a:p>
        </p:txBody>
      </p:sp>
    </p:spTree>
    <p:extLst>
      <p:ext uri="{BB962C8B-B14F-4D97-AF65-F5344CB8AC3E}">
        <p14:creationId xmlns:p14="http://schemas.microsoft.com/office/powerpoint/2010/main" val="888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9114" y="1905506"/>
            <a:ext cx="10813773"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R" sz="4000" dirty="0"/>
              <a:t>Manténganse libres del amor al dinero, y </a:t>
            </a:r>
            <a:r>
              <a:rPr lang="es-CR" sz="4000" b="1" dirty="0"/>
              <a:t>conténtense</a:t>
            </a:r>
            <a:r>
              <a:rPr lang="es-CR" sz="4000" dirty="0"/>
              <a:t> con lo que tienen, porque Dios ha dicho: «Nunca te dejaré; jamás te abandonaré.».</a:t>
            </a:r>
          </a:p>
          <a:p>
            <a:endParaRPr lang="es-CR" sz="4000" dirty="0" smtClean="0"/>
          </a:p>
          <a:p>
            <a:pPr algn="r"/>
            <a:r>
              <a:rPr lang="es-CR" sz="3200" dirty="0" smtClean="0"/>
              <a:t>Hebreos 13:5</a:t>
            </a:r>
            <a:endParaRPr lang="es-CR" sz="3200" dirty="0"/>
          </a:p>
        </p:txBody>
      </p:sp>
    </p:spTree>
    <p:extLst>
      <p:ext uri="{BB962C8B-B14F-4D97-AF65-F5344CB8AC3E}">
        <p14:creationId xmlns:p14="http://schemas.microsoft.com/office/powerpoint/2010/main" val="13689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31268" y="1291471"/>
            <a:ext cx="2729465" cy="707886"/>
          </a:xfrm>
          <a:prstGeom prst="rect">
            <a:avLst/>
          </a:prstGeom>
          <a:noFill/>
        </p:spPr>
        <p:txBody>
          <a:bodyPr wrap="none" rtlCol="0">
            <a:spAutoFit/>
          </a:bodyPr>
          <a:lstStyle/>
          <a:p>
            <a:pPr algn="ctr"/>
            <a:r>
              <a:rPr lang="es-CR" sz="4000" b="1" dirty="0" smtClean="0"/>
              <a:t>CONTRASTE</a:t>
            </a:r>
            <a:endParaRPr lang="es-CR" sz="4000" b="1" dirty="0"/>
          </a:p>
        </p:txBody>
      </p:sp>
      <p:sp>
        <p:nvSpPr>
          <p:cNvPr id="3" name="Rectángulo 2"/>
          <p:cNvSpPr/>
          <p:nvPr/>
        </p:nvSpPr>
        <p:spPr>
          <a:xfrm>
            <a:off x="1291469" y="2253970"/>
            <a:ext cx="4618543"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CR" sz="2800" b="1" dirty="0" smtClean="0">
                <a:solidFill>
                  <a:schemeClr val="bg1"/>
                </a:solidFill>
              </a:rPr>
              <a:t>La sociedad dice:</a:t>
            </a:r>
          </a:p>
          <a:p>
            <a:endParaRPr lang="es-CR" sz="2800" b="1" dirty="0" smtClean="0">
              <a:solidFill>
                <a:schemeClr val="bg1"/>
              </a:solidFill>
            </a:endParaRPr>
          </a:p>
          <a:p>
            <a:r>
              <a:rPr lang="es-CR" sz="2800" b="1" dirty="0" smtClean="0">
                <a:solidFill>
                  <a:schemeClr val="bg1"/>
                </a:solidFill>
              </a:rPr>
              <a:t>Necesito y merezco tener más y mejores cosas, no puedo conformarme ni darme por satisfecho.</a:t>
            </a:r>
          </a:p>
          <a:p>
            <a:endParaRPr lang="es-CR" sz="2400" b="1" dirty="0">
              <a:solidFill>
                <a:schemeClr val="bg1"/>
              </a:solidFill>
            </a:endParaRPr>
          </a:p>
        </p:txBody>
      </p:sp>
      <p:sp>
        <p:nvSpPr>
          <p:cNvPr id="4" name="Rectángulo 3"/>
          <p:cNvSpPr/>
          <p:nvPr/>
        </p:nvSpPr>
        <p:spPr>
          <a:xfrm>
            <a:off x="6284534" y="2253970"/>
            <a:ext cx="461854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CR" sz="2800" b="1" dirty="0" smtClean="0">
                <a:solidFill>
                  <a:schemeClr val="tx1"/>
                </a:solidFill>
              </a:rPr>
              <a:t>Las Escrituras dicen:</a:t>
            </a:r>
          </a:p>
          <a:p>
            <a:endParaRPr lang="es-CR" sz="2800" b="1" dirty="0" smtClean="0">
              <a:solidFill>
                <a:schemeClr val="tx1"/>
              </a:solidFill>
            </a:endParaRPr>
          </a:p>
          <a:p>
            <a:r>
              <a:rPr lang="es-CR" sz="2800" b="1" dirty="0" smtClean="0">
                <a:solidFill>
                  <a:schemeClr val="tx1"/>
                </a:solidFill>
              </a:rPr>
              <a:t>Debo tener contentamiento en cualquier situación y alabar al Señor por todo lo que tengo.</a:t>
            </a:r>
          </a:p>
          <a:p>
            <a:endParaRPr lang="es-CR" sz="2400" b="1" dirty="0">
              <a:solidFill>
                <a:schemeClr val="tx1"/>
              </a:solidFill>
            </a:endParaRPr>
          </a:p>
        </p:txBody>
      </p:sp>
    </p:spTree>
    <p:extLst>
      <p:ext uri="{BB962C8B-B14F-4D97-AF65-F5344CB8AC3E}">
        <p14:creationId xmlns:p14="http://schemas.microsoft.com/office/powerpoint/2010/main" val="32422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9918" y="1509251"/>
            <a:ext cx="3503272" cy="21852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R" sz="2800" b="1" dirty="0" smtClean="0">
                <a:solidFill>
                  <a:schemeClr val="accent5">
                    <a:lumMod val="75000"/>
                  </a:schemeClr>
                </a:solidFill>
              </a:rPr>
              <a:t>“… porque </a:t>
            </a:r>
            <a:r>
              <a:rPr lang="es-CR" sz="2800" b="1" dirty="0">
                <a:solidFill>
                  <a:schemeClr val="accent5">
                    <a:lumMod val="75000"/>
                  </a:schemeClr>
                </a:solidFill>
              </a:rPr>
              <a:t>todas las cosas que están en los cielos y en la tierra son </a:t>
            </a:r>
            <a:r>
              <a:rPr lang="es-CR" sz="2800" b="1" dirty="0" smtClean="0">
                <a:solidFill>
                  <a:schemeClr val="accent5">
                    <a:lumMod val="75000"/>
                  </a:schemeClr>
                </a:solidFill>
              </a:rPr>
              <a:t>tuyas”</a:t>
            </a:r>
          </a:p>
          <a:p>
            <a:pPr algn="r"/>
            <a:r>
              <a:rPr lang="es-US" sz="2400" b="1" dirty="0" smtClean="0">
                <a:solidFill>
                  <a:schemeClr val="accent5">
                    <a:lumMod val="75000"/>
                  </a:schemeClr>
                </a:solidFill>
              </a:rPr>
              <a:t>1ª Crónicas 29:11</a:t>
            </a:r>
            <a:endParaRPr lang="es-CR" sz="2400" b="1" dirty="0">
              <a:solidFill>
                <a:schemeClr val="accent5">
                  <a:lumMod val="75000"/>
                </a:schemeClr>
              </a:solidFill>
            </a:endParaRPr>
          </a:p>
        </p:txBody>
      </p:sp>
      <p:sp>
        <p:nvSpPr>
          <p:cNvPr id="5" name="Rectángulo 4"/>
          <p:cNvSpPr/>
          <p:nvPr/>
        </p:nvSpPr>
        <p:spPr>
          <a:xfrm>
            <a:off x="4369447" y="1509251"/>
            <a:ext cx="3503272" cy="21852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R" sz="2800" b="1" dirty="0">
                <a:solidFill>
                  <a:schemeClr val="accent5">
                    <a:lumMod val="75000"/>
                  </a:schemeClr>
                </a:solidFill>
              </a:rPr>
              <a:t>“De Jehová es la tierra y su plenitud</a:t>
            </a:r>
            <a:r>
              <a:rPr lang="es-CR" sz="2800" b="1" dirty="0" smtClean="0">
                <a:solidFill>
                  <a:schemeClr val="accent5">
                    <a:lumMod val="75000"/>
                  </a:schemeClr>
                </a:solidFill>
              </a:rPr>
              <a:t>; el </a:t>
            </a:r>
            <a:r>
              <a:rPr lang="es-CR" sz="2800" b="1" dirty="0">
                <a:solidFill>
                  <a:schemeClr val="accent5">
                    <a:lumMod val="75000"/>
                  </a:schemeClr>
                </a:solidFill>
              </a:rPr>
              <a:t>mundo, y los que en él habitan”</a:t>
            </a:r>
            <a:endParaRPr lang="es-CR" sz="2800" b="1" dirty="0" smtClean="0">
              <a:solidFill>
                <a:schemeClr val="accent5">
                  <a:lumMod val="75000"/>
                </a:schemeClr>
              </a:solidFill>
            </a:endParaRPr>
          </a:p>
          <a:p>
            <a:pPr algn="r"/>
            <a:r>
              <a:rPr lang="es-US" sz="2400" b="1" dirty="0" smtClean="0">
                <a:solidFill>
                  <a:schemeClr val="accent5">
                    <a:lumMod val="75000"/>
                  </a:schemeClr>
                </a:solidFill>
              </a:rPr>
              <a:t>Salmos 24:1</a:t>
            </a:r>
            <a:endParaRPr lang="es-CR" sz="2400" b="1" dirty="0">
              <a:solidFill>
                <a:schemeClr val="accent5">
                  <a:lumMod val="75000"/>
                </a:schemeClr>
              </a:solidFill>
            </a:endParaRPr>
          </a:p>
        </p:txBody>
      </p:sp>
      <p:sp>
        <p:nvSpPr>
          <p:cNvPr id="6" name="Rectángulo 5"/>
          <p:cNvSpPr/>
          <p:nvPr/>
        </p:nvSpPr>
        <p:spPr>
          <a:xfrm>
            <a:off x="8028977" y="1509251"/>
            <a:ext cx="3503272" cy="21852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R" sz="2800" b="1" dirty="0">
                <a:solidFill>
                  <a:schemeClr val="accent5">
                    <a:lumMod val="75000"/>
                  </a:schemeClr>
                </a:solidFill>
              </a:rPr>
              <a:t>“Mía es la plata, y mío es el oro, dice Jehová de los ejércitos</a:t>
            </a:r>
            <a:r>
              <a:rPr lang="es-CR" sz="2800" b="1" dirty="0" smtClean="0">
                <a:solidFill>
                  <a:schemeClr val="accent5">
                    <a:lumMod val="75000"/>
                  </a:schemeClr>
                </a:solidFill>
              </a:rPr>
              <a:t>”</a:t>
            </a:r>
          </a:p>
          <a:p>
            <a:endParaRPr lang="es-CR" sz="2800" b="1" dirty="0" smtClean="0">
              <a:solidFill>
                <a:schemeClr val="accent5">
                  <a:lumMod val="75000"/>
                </a:schemeClr>
              </a:solidFill>
            </a:endParaRPr>
          </a:p>
          <a:p>
            <a:pPr algn="r"/>
            <a:r>
              <a:rPr lang="es-US" sz="2400" b="1" dirty="0" err="1" smtClean="0">
                <a:solidFill>
                  <a:schemeClr val="accent5">
                    <a:lumMod val="75000"/>
                  </a:schemeClr>
                </a:solidFill>
              </a:rPr>
              <a:t>Hageo</a:t>
            </a:r>
            <a:r>
              <a:rPr lang="es-US" sz="2400" b="1" dirty="0" smtClean="0">
                <a:solidFill>
                  <a:schemeClr val="accent5">
                    <a:lumMod val="75000"/>
                  </a:schemeClr>
                </a:solidFill>
              </a:rPr>
              <a:t> 2:8</a:t>
            </a:r>
            <a:endParaRPr lang="es-CR" sz="2400" b="1" dirty="0">
              <a:solidFill>
                <a:schemeClr val="accent5">
                  <a:lumMod val="75000"/>
                </a:schemeClr>
              </a:solidFill>
            </a:endParaRPr>
          </a:p>
        </p:txBody>
      </p:sp>
      <p:sp>
        <p:nvSpPr>
          <p:cNvPr id="7" name="CuadroTexto 6"/>
          <p:cNvSpPr txBox="1"/>
          <p:nvPr/>
        </p:nvSpPr>
        <p:spPr>
          <a:xfrm>
            <a:off x="1177218" y="4135421"/>
            <a:ext cx="9837565" cy="1138773"/>
          </a:xfrm>
          <a:prstGeom prst="rect">
            <a:avLst/>
          </a:prstGeom>
          <a:noFill/>
        </p:spPr>
        <p:txBody>
          <a:bodyPr wrap="none" rtlCol="0">
            <a:spAutoFit/>
          </a:bodyPr>
          <a:lstStyle/>
          <a:p>
            <a:pPr algn="ctr"/>
            <a:r>
              <a:rPr lang="es-US" sz="3200" b="1" dirty="0" smtClean="0">
                <a:solidFill>
                  <a:schemeClr val="accent4">
                    <a:lumMod val="50000"/>
                  </a:schemeClr>
                </a:solidFill>
              </a:rPr>
              <a:t>El Se</a:t>
            </a:r>
            <a:r>
              <a:rPr lang="es-CR" sz="3200" b="1" dirty="0" err="1" smtClean="0">
                <a:solidFill>
                  <a:schemeClr val="accent4">
                    <a:lumMod val="50000"/>
                  </a:schemeClr>
                </a:solidFill>
              </a:rPr>
              <a:t>ñor</a:t>
            </a:r>
            <a:r>
              <a:rPr lang="es-CR" sz="3200" b="1" dirty="0" smtClean="0">
                <a:solidFill>
                  <a:schemeClr val="accent4">
                    <a:lumMod val="50000"/>
                  </a:schemeClr>
                </a:solidFill>
              </a:rPr>
              <a:t> es creador de todas las cosas</a:t>
            </a:r>
          </a:p>
          <a:p>
            <a:pPr algn="ctr"/>
            <a:r>
              <a:rPr lang="es-CR" sz="3600" b="1" dirty="0" smtClean="0">
                <a:solidFill>
                  <a:schemeClr val="accent4">
                    <a:lumMod val="50000"/>
                  </a:schemeClr>
                </a:solidFill>
              </a:rPr>
              <a:t>y nunca ha transferido la propiedad de su creación</a:t>
            </a:r>
            <a:endParaRPr lang="es-CR" sz="3600" b="1" dirty="0">
              <a:solidFill>
                <a:schemeClr val="accent4">
                  <a:lumMod val="50000"/>
                </a:schemeClr>
              </a:solidFill>
            </a:endParaRPr>
          </a:p>
        </p:txBody>
      </p:sp>
    </p:spTree>
    <p:extLst>
      <p:ext uri="{BB962C8B-B14F-4D97-AF65-F5344CB8AC3E}">
        <p14:creationId xmlns:p14="http://schemas.microsoft.com/office/powerpoint/2010/main" val="307088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094" t="7971" r="6233" b="1014"/>
          <a:stretch/>
        </p:blipFill>
        <p:spPr>
          <a:xfrm>
            <a:off x="3992219" y="616226"/>
            <a:ext cx="8199781" cy="6241774"/>
          </a:xfrm>
          <a:prstGeom prst="rect">
            <a:avLst/>
          </a:prstGeom>
        </p:spPr>
      </p:pic>
      <p:sp>
        <p:nvSpPr>
          <p:cNvPr id="3" name="CuadroTexto 2"/>
          <p:cNvSpPr txBox="1"/>
          <p:nvPr/>
        </p:nvSpPr>
        <p:spPr>
          <a:xfrm>
            <a:off x="669340" y="1222514"/>
            <a:ext cx="7110985" cy="1600438"/>
          </a:xfrm>
          <a:prstGeom prst="rect">
            <a:avLst/>
          </a:prstGeom>
          <a:noFill/>
        </p:spPr>
        <p:txBody>
          <a:bodyPr wrap="none" rtlCol="0">
            <a:spAutoFit/>
          </a:bodyPr>
          <a:lstStyle/>
          <a:p>
            <a:pPr algn="r"/>
            <a:r>
              <a:rPr lang="es-CR" sz="4400" dirty="0" smtClean="0"/>
              <a:t>“Las cosas que más me gustan</a:t>
            </a:r>
          </a:p>
          <a:p>
            <a:pPr algn="r"/>
            <a:r>
              <a:rPr lang="es-CR" sz="5400" b="1" dirty="0" smtClean="0"/>
              <a:t>no cuestan dinero</a:t>
            </a:r>
            <a:r>
              <a:rPr lang="es-CR" sz="4400" dirty="0" smtClean="0"/>
              <a:t>”</a:t>
            </a:r>
            <a:endParaRPr lang="es-CR" sz="4400" dirty="0"/>
          </a:p>
        </p:txBody>
      </p:sp>
    </p:spTree>
    <p:extLst>
      <p:ext uri="{BB962C8B-B14F-4D97-AF65-F5344CB8AC3E}">
        <p14:creationId xmlns:p14="http://schemas.microsoft.com/office/powerpoint/2010/main" val="1734389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3" name="CuadroTexto 2"/>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5" name="Conector recto 4"/>
          <p:cNvCxnSpPr>
            <a:stCxn id="2"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endCxn id="3"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12" name="Conector recto de flecha 11"/>
          <p:cNvCxnSpPr>
            <a:endCxn id="9" idx="1"/>
          </p:cNvCxnSpPr>
          <p:nvPr/>
        </p:nvCxnSpPr>
        <p:spPr>
          <a:xfrm>
            <a:off x="6096000" y="2121187"/>
            <a:ext cx="1041123"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16" name="CuadroTexto 15"/>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17" name="Conector recto 16"/>
          <p:cNvCxnSpPr>
            <a:stCxn id="15"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6"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20" name="Conector recto de flecha 19"/>
          <p:cNvCxnSpPr>
            <a:endCxn id="19" idx="1"/>
          </p:cNvCxnSpPr>
          <p:nvPr/>
        </p:nvCxnSpPr>
        <p:spPr>
          <a:xfrm>
            <a:off x="6024282" y="2121187"/>
            <a:ext cx="11128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26585" y="2705962"/>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1. Propiedad</a:t>
            </a:r>
            <a:endParaRPr lang="es-CR" sz="2800" b="1" dirty="0">
              <a:solidFill>
                <a:schemeClr val="accent5">
                  <a:lumMod val="75000"/>
                </a:schemeClr>
              </a:solidFill>
            </a:endParaRPr>
          </a:p>
        </p:txBody>
      </p:sp>
      <p:sp>
        <p:nvSpPr>
          <p:cNvPr id="22" name="CuadroTexto 21"/>
          <p:cNvSpPr txBox="1"/>
          <p:nvPr/>
        </p:nvSpPr>
        <p:spPr>
          <a:xfrm>
            <a:off x="4882162" y="2705962"/>
            <a:ext cx="5925774" cy="830997"/>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R" sz="2400" b="1" dirty="0" smtClean="0">
                <a:solidFill>
                  <a:schemeClr val="accent5">
                    <a:lumMod val="75000"/>
                  </a:schemeClr>
                </a:solidFill>
              </a:rPr>
              <a:t>Salmo 24:1</a:t>
            </a:r>
          </a:p>
          <a:p>
            <a:r>
              <a:rPr lang="es-CR" sz="2400" b="1" dirty="0" smtClean="0">
                <a:solidFill>
                  <a:schemeClr val="accent5">
                    <a:lumMod val="75000"/>
                  </a:schemeClr>
                </a:solidFill>
              </a:rPr>
              <a:t>“De Jehová es la tierra y su plenitud”</a:t>
            </a:r>
            <a:endParaRPr lang="es-CR" sz="2400" b="1" dirty="0">
              <a:solidFill>
                <a:schemeClr val="accent5">
                  <a:lumMod val="75000"/>
                </a:schemeClr>
              </a:solidFill>
            </a:endParaRPr>
          </a:p>
        </p:txBody>
      </p:sp>
    </p:spTree>
    <p:extLst>
      <p:ext uri="{BB962C8B-B14F-4D97-AF65-F5344CB8AC3E}">
        <p14:creationId xmlns:p14="http://schemas.microsoft.com/office/powerpoint/2010/main" val="8543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16" name="CuadroTexto 15"/>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17" name="Conector recto 16"/>
          <p:cNvCxnSpPr>
            <a:stCxn id="15"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6"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20" name="Conector recto de flecha 19"/>
          <p:cNvCxnSpPr>
            <a:endCxn id="19" idx="1"/>
          </p:cNvCxnSpPr>
          <p:nvPr/>
        </p:nvCxnSpPr>
        <p:spPr>
          <a:xfrm>
            <a:off x="6024282" y="2121187"/>
            <a:ext cx="11128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26585" y="2705962"/>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1. Propiedad</a:t>
            </a:r>
            <a:endParaRPr lang="es-CR" sz="2800" b="1" dirty="0">
              <a:solidFill>
                <a:schemeClr val="accent5">
                  <a:lumMod val="75000"/>
                </a:schemeClr>
              </a:solidFill>
            </a:endParaRPr>
          </a:p>
        </p:txBody>
      </p:sp>
      <p:sp>
        <p:nvSpPr>
          <p:cNvPr id="10" name="CuadroTexto 9"/>
          <p:cNvSpPr txBox="1"/>
          <p:nvPr/>
        </p:nvSpPr>
        <p:spPr>
          <a:xfrm>
            <a:off x="1726585" y="3351421"/>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2. Control</a:t>
            </a:r>
            <a:endParaRPr lang="es-CR" sz="2800" b="1" dirty="0">
              <a:solidFill>
                <a:schemeClr val="accent5">
                  <a:lumMod val="75000"/>
                </a:schemeClr>
              </a:solidFill>
            </a:endParaRPr>
          </a:p>
        </p:txBody>
      </p:sp>
      <p:sp>
        <p:nvSpPr>
          <p:cNvPr id="11" name="CuadroTexto 10"/>
          <p:cNvSpPr txBox="1"/>
          <p:nvPr/>
        </p:nvSpPr>
        <p:spPr>
          <a:xfrm>
            <a:off x="4882162" y="3351421"/>
            <a:ext cx="5925774" cy="1569660"/>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R" sz="2400" b="1" dirty="0" smtClean="0">
                <a:solidFill>
                  <a:schemeClr val="accent5">
                    <a:lumMod val="75000"/>
                  </a:schemeClr>
                </a:solidFill>
              </a:rPr>
              <a:t>Salmo 135:6</a:t>
            </a:r>
          </a:p>
          <a:p>
            <a:r>
              <a:rPr lang="es-CR" sz="2400" b="1" dirty="0" smtClean="0">
                <a:solidFill>
                  <a:schemeClr val="accent5">
                    <a:lumMod val="75000"/>
                  </a:schemeClr>
                </a:solidFill>
              </a:rPr>
              <a:t>“Todo lo que Jehová quiere, lo hace, en los cielos y en la tierra, en los mares y en todos los abismos”</a:t>
            </a:r>
            <a:endParaRPr lang="es-CR" sz="2400" b="1" dirty="0">
              <a:solidFill>
                <a:schemeClr val="accent5">
                  <a:lumMod val="75000"/>
                </a:schemeClr>
              </a:solidFill>
            </a:endParaRPr>
          </a:p>
        </p:txBody>
      </p:sp>
    </p:spTree>
    <p:extLst>
      <p:ext uri="{BB962C8B-B14F-4D97-AF65-F5344CB8AC3E}">
        <p14:creationId xmlns:p14="http://schemas.microsoft.com/office/powerpoint/2010/main" val="29416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16" name="CuadroTexto 15"/>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17" name="Conector recto 16"/>
          <p:cNvCxnSpPr>
            <a:stCxn id="15"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6"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20" name="Conector recto de flecha 19"/>
          <p:cNvCxnSpPr>
            <a:endCxn id="19" idx="1"/>
          </p:cNvCxnSpPr>
          <p:nvPr/>
        </p:nvCxnSpPr>
        <p:spPr>
          <a:xfrm>
            <a:off x="6024282" y="2121187"/>
            <a:ext cx="11128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26585" y="2705962"/>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1. Propiedad</a:t>
            </a:r>
            <a:endParaRPr lang="es-CR" sz="2800" b="1" dirty="0">
              <a:solidFill>
                <a:schemeClr val="accent5">
                  <a:lumMod val="75000"/>
                </a:schemeClr>
              </a:solidFill>
            </a:endParaRPr>
          </a:p>
        </p:txBody>
      </p:sp>
      <p:sp>
        <p:nvSpPr>
          <p:cNvPr id="10" name="CuadroTexto 9"/>
          <p:cNvSpPr txBox="1"/>
          <p:nvPr/>
        </p:nvSpPr>
        <p:spPr>
          <a:xfrm>
            <a:off x="1726585" y="3351421"/>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2. Control</a:t>
            </a:r>
            <a:endParaRPr lang="es-CR" sz="2800" b="1" dirty="0">
              <a:solidFill>
                <a:schemeClr val="accent5">
                  <a:lumMod val="75000"/>
                </a:schemeClr>
              </a:solidFill>
            </a:endParaRPr>
          </a:p>
        </p:txBody>
      </p:sp>
      <p:sp>
        <p:nvSpPr>
          <p:cNvPr id="12" name="CuadroTexto 11"/>
          <p:cNvSpPr txBox="1"/>
          <p:nvPr/>
        </p:nvSpPr>
        <p:spPr>
          <a:xfrm>
            <a:off x="1726585" y="3996880"/>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3. Provisión</a:t>
            </a:r>
            <a:endParaRPr lang="es-CR" sz="2800" b="1" dirty="0">
              <a:solidFill>
                <a:schemeClr val="accent5">
                  <a:lumMod val="75000"/>
                </a:schemeClr>
              </a:solidFill>
            </a:endParaRPr>
          </a:p>
        </p:txBody>
      </p:sp>
      <p:sp>
        <p:nvSpPr>
          <p:cNvPr id="13" name="CuadroTexto 12"/>
          <p:cNvSpPr txBox="1"/>
          <p:nvPr/>
        </p:nvSpPr>
        <p:spPr>
          <a:xfrm>
            <a:off x="4882162" y="3996880"/>
            <a:ext cx="5925774" cy="1569660"/>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R" sz="2400" b="1" dirty="0" smtClean="0">
                <a:solidFill>
                  <a:schemeClr val="accent5">
                    <a:lumMod val="75000"/>
                  </a:schemeClr>
                </a:solidFill>
              </a:rPr>
              <a:t>Filipenses 4:9</a:t>
            </a:r>
          </a:p>
          <a:p>
            <a:r>
              <a:rPr lang="es-CR" sz="2400" b="1" dirty="0" smtClean="0">
                <a:solidFill>
                  <a:schemeClr val="accent5">
                    <a:lumMod val="75000"/>
                  </a:schemeClr>
                </a:solidFill>
              </a:rPr>
              <a:t>“Mi Dios, pues, suplirá todo lo que os falta conforme a sus riquezas en gloria en Cristo Jesús”</a:t>
            </a:r>
            <a:endParaRPr lang="es-CR" sz="2400" b="1" dirty="0">
              <a:solidFill>
                <a:schemeClr val="accent5">
                  <a:lumMod val="75000"/>
                </a:schemeClr>
              </a:solidFill>
            </a:endParaRPr>
          </a:p>
        </p:txBody>
      </p:sp>
    </p:spTree>
    <p:extLst>
      <p:ext uri="{BB962C8B-B14F-4D97-AF65-F5344CB8AC3E}">
        <p14:creationId xmlns:p14="http://schemas.microsoft.com/office/powerpoint/2010/main" val="34546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16" name="CuadroTexto 15"/>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17" name="Conector recto 16"/>
          <p:cNvCxnSpPr>
            <a:stCxn id="15"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6"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20" name="Conector recto de flecha 19"/>
          <p:cNvCxnSpPr>
            <a:endCxn id="19" idx="1"/>
          </p:cNvCxnSpPr>
          <p:nvPr/>
        </p:nvCxnSpPr>
        <p:spPr>
          <a:xfrm>
            <a:off x="6024282" y="2121187"/>
            <a:ext cx="11128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26585" y="2705962"/>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1. Propiedad</a:t>
            </a:r>
            <a:endParaRPr lang="es-CR" sz="2800" b="1" dirty="0">
              <a:solidFill>
                <a:schemeClr val="accent5">
                  <a:lumMod val="75000"/>
                </a:schemeClr>
              </a:solidFill>
            </a:endParaRPr>
          </a:p>
        </p:txBody>
      </p:sp>
      <p:sp>
        <p:nvSpPr>
          <p:cNvPr id="10" name="CuadroTexto 9"/>
          <p:cNvSpPr txBox="1"/>
          <p:nvPr/>
        </p:nvSpPr>
        <p:spPr>
          <a:xfrm>
            <a:off x="1726585" y="3351421"/>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2. Control</a:t>
            </a:r>
            <a:endParaRPr lang="es-CR" sz="2800" b="1" dirty="0">
              <a:solidFill>
                <a:schemeClr val="accent5">
                  <a:lumMod val="75000"/>
                </a:schemeClr>
              </a:solidFill>
            </a:endParaRPr>
          </a:p>
        </p:txBody>
      </p:sp>
      <p:sp>
        <p:nvSpPr>
          <p:cNvPr id="12" name="CuadroTexto 11"/>
          <p:cNvSpPr txBox="1"/>
          <p:nvPr/>
        </p:nvSpPr>
        <p:spPr>
          <a:xfrm>
            <a:off x="1726585" y="3996880"/>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3. Provisión</a:t>
            </a:r>
            <a:endParaRPr lang="es-CR" sz="2800" b="1" dirty="0">
              <a:solidFill>
                <a:schemeClr val="accent5">
                  <a:lumMod val="75000"/>
                </a:schemeClr>
              </a:solidFill>
            </a:endParaRPr>
          </a:p>
        </p:txBody>
      </p:sp>
      <p:sp>
        <p:nvSpPr>
          <p:cNvPr id="14" name="CuadroTexto 13"/>
          <p:cNvSpPr txBox="1"/>
          <p:nvPr/>
        </p:nvSpPr>
        <p:spPr>
          <a:xfrm>
            <a:off x="1726585" y="4814048"/>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3200" b="1" dirty="0" smtClean="0">
                <a:solidFill>
                  <a:schemeClr val="accent5">
                    <a:lumMod val="75000"/>
                  </a:schemeClr>
                </a:solidFill>
              </a:rPr>
              <a:t>Dios es Señor</a:t>
            </a:r>
            <a:endParaRPr lang="es-CR" sz="3200" b="1" dirty="0">
              <a:solidFill>
                <a:schemeClr val="accent5">
                  <a:lumMod val="75000"/>
                </a:schemeClr>
              </a:solidFill>
            </a:endParaRPr>
          </a:p>
        </p:txBody>
      </p:sp>
      <p:sp>
        <p:nvSpPr>
          <p:cNvPr id="22" name="CuadroTexto 21"/>
          <p:cNvSpPr txBox="1"/>
          <p:nvPr/>
        </p:nvSpPr>
        <p:spPr>
          <a:xfrm>
            <a:off x="7137123" y="2705962"/>
            <a:ext cx="3670813" cy="2062103"/>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R" sz="3200" b="1" u="sng" dirty="0" smtClean="0">
                <a:solidFill>
                  <a:schemeClr val="accent6">
                    <a:lumMod val="50000"/>
                  </a:schemeClr>
                </a:solidFill>
              </a:rPr>
              <a:t>Fidelidad</a:t>
            </a:r>
            <a:r>
              <a:rPr lang="es-CR" sz="3200" b="1" dirty="0" smtClean="0">
                <a:solidFill>
                  <a:schemeClr val="accent6">
                    <a:lumMod val="50000"/>
                  </a:schemeClr>
                </a:solidFill>
              </a:rPr>
              <a:t>:</a:t>
            </a:r>
          </a:p>
          <a:p>
            <a:pPr algn="ctr"/>
            <a:r>
              <a:rPr lang="es-CR" sz="3200" b="1" dirty="0" smtClean="0">
                <a:solidFill>
                  <a:schemeClr val="accent6">
                    <a:lumMod val="50000"/>
                  </a:schemeClr>
                </a:solidFill>
              </a:rPr>
              <a:t>Bienes y recursos</a:t>
            </a:r>
          </a:p>
          <a:p>
            <a:pPr algn="ctr"/>
            <a:endParaRPr lang="es-CR" sz="3200" b="1" dirty="0">
              <a:solidFill>
                <a:schemeClr val="accent6">
                  <a:lumMod val="50000"/>
                </a:schemeClr>
              </a:solidFill>
            </a:endParaRPr>
          </a:p>
          <a:p>
            <a:pPr algn="ctr"/>
            <a:endParaRPr lang="es-CR" sz="3200" b="1" dirty="0">
              <a:solidFill>
                <a:schemeClr val="accent6">
                  <a:lumMod val="50000"/>
                </a:schemeClr>
              </a:solidFill>
            </a:endParaRPr>
          </a:p>
        </p:txBody>
      </p:sp>
      <p:sp>
        <p:nvSpPr>
          <p:cNvPr id="23" name="CuadroTexto 22"/>
          <p:cNvSpPr txBox="1"/>
          <p:nvPr/>
        </p:nvSpPr>
        <p:spPr>
          <a:xfrm>
            <a:off x="1000444" y="3147808"/>
            <a:ext cx="5925774"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R" sz="2400" b="1" dirty="0" smtClean="0">
                <a:solidFill>
                  <a:schemeClr val="accent6">
                    <a:lumMod val="50000"/>
                  </a:schemeClr>
                </a:solidFill>
              </a:rPr>
              <a:t>1ª Corintios 4:2</a:t>
            </a:r>
          </a:p>
          <a:p>
            <a:r>
              <a:rPr lang="es-CR" sz="2400" b="1" dirty="0" smtClean="0">
                <a:solidFill>
                  <a:schemeClr val="accent6">
                    <a:lumMod val="50000"/>
                  </a:schemeClr>
                </a:solidFill>
              </a:rPr>
              <a:t>“Ahora bien, se requiere de los administradores que cada uno sea hallado fiel”</a:t>
            </a:r>
            <a:endParaRPr lang="es-CR" sz="2400" b="1" dirty="0">
              <a:solidFill>
                <a:schemeClr val="accent6">
                  <a:lumMod val="50000"/>
                </a:schemeClr>
              </a:solidFill>
            </a:endParaRPr>
          </a:p>
        </p:txBody>
      </p:sp>
    </p:spTree>
    <p:extLst>
      <p:ext uri="{BB962C8B-B14F-4D97-AF65-F5344CB8AC3E}">
        <p14:creationId xmlns:p14="http://schemas.microsoft.com/office/powerpoint/2010/main" val="105478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wipe(up)">
                                      <p:cBhvr>
                                        <p:cTn id="7" dur="500"/>
                                        <p:tgtEl>
                                          <p:spTgt spid="22">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Effect transition="in" filter="wipe(up)">
                                      <p:cBhvr>
                                        <p:cTn id="16" dur="500"/>
                                        <p:tgtEl>
                                          <p:spTgt spid="2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16" name="CuadroTexto 15"/>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17" name="Conector recto 16"/>
          <p:cNvCxnSpPr>
            <a:stCxn id="15"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6"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20" name="Conector recto de flecha 19"/>
          <p:cNvCxnSpPr>
            <a:endCxn id="19" idx="1"/>
          </p:cNvCxnSpPr>
          <p:nvPr/>
        </p:nvCxnSpPr>
        <p:spPr>
          <a:xfrm>
            <a:off x="6024282" y="2121187"/>
            <a:ext cx="11128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26585" y="2705962"/>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1. Propiedad</a:t>
            </a:r>
            <a:endParaRPr lang="es-CR" sz="2800" b="1" dirty="0">
              <a:solidFill>
                <a:schemeClr val="accent5">
                  <a:lumMod val="75000"/>
                </a:schemeClr>
              </a:solidFill>
            </a:endParaRPr>
          </a:p>
        </p:txBody>
      </p:sp>
      <p:sp>
        <p:nvSpPr>
          <p:cNvPr id="10" name="CuadroTexto 9"/>
          <p:cNvSpPr txBox="1"/>
          <p:nvPr/>
        </p:nvSpPr>
        <p:spPr>
          <a:xfrm>
            <a:off x="1726585" y="3351421"/>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2. Control</a:t>
            </a:r>
            <a:endParaRPr lang="es-CR" sz="2800" b="1" dirty="0">
              <a:solidFill>
                <a:schemeClr val="accent5">
                  <a:lumMod val="75000"/>
                </a:schemeClr>
              </a:solidFill>
            </a:endParaRPr>
          </a:p>
        </p:txBody>
      </p:sp>
      <p:sp>
        <p:nvSpPr>
          <p:cNvPr id="12" name="CuadroTexto 11"/>
          <p:cNvSpPr txBox="1"/>
          <p:nvPr/>
        </p:nvSpPr>
        <p:spPr>
          <a:xfrm>
            <a:off x="1726585" y="3996880"/>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3. Provisión</a:t>
            </a:r>
            <a:endParaRPr lang="es-CR" sz="2800" b="1" dirty="0">
              <a:solidFill>
                <a:schemeClr val="accent5">
                  <a:lumMod val="75000"/>
                </a:schemeClr>
              </a:solidFill>
            </a:endParaRPr>
          </a:p>
        </p:txBody>
      </p:sp>
      <p:sp>
        <p:nvSpPr>
          <p:cNvPr id="14" name="CuadroTexto 13"/>
          <p:cNvSpPr txBox="1"/>
          <p:nvPr/>
        </p:nvSpPr>
        <p:spPr>
          <a:xfrm>
            <a:off x="1726585" y="4814048"/>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3200" b="1" dirty="0" smtClean="0">
                <a:solidFill>
                  <a:schemeClr val="accent5">
                    <a:lumMod val="75000"/>
                  </a:schemeClr>
                </a:solidFill>
              </a:rPr>
              <a:t>Dios es Señor</a:t>
            </a:r>
            <a:endParaRPr lang="es-CR" sz="3200" b="1" dirty="0">
              <a:solidFill>
                <a:schemeClr val="accent5">
                  <a:lumMod val="75000"/>
                </a:schemeClr>
              </a:solidFill>
            </a:endParaRPr>
          </a:p>
        </p:txBody>
      </p:sp>
      <p:sp>
        <p:nvSpPr>
          <p:cNvPr id="22" name="CuadroTexto 21"/>
          <p:cNvSpPr txBox="1"/>
          <p:nvPr/>
        </p:nvSpPr>
        <p:spPr>
          <a:xfrm>
            <a:off x="7137123" y="2705962"/>
            <a:ext cx="3670813" cy="2062103"/>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R" sz="3200" b="1" u="sng" dirty="0" smtClean="0">
                <a:solidFill>
                  <a:schemeClr val="accent6">
                    <a:lumMod val="50000"/>
                  </a:schemeClr>
                </a:solidFill>
              </a:rPr>
              <a:t>Fidelidad</a:t>
            </a:r>
            <a:r>
              <a:rPr lang="es-CR" sz="3200" b="1" dirty="0" smtClean="0">
                <a:solidFill>
                  <a:schemeClr val="accent6">
                    <a:lumMod val="50000"/>
                  </a:schemeClr>
                </a:solidFill>
              </a:rPr>
              <a:t>:</a:t>
            </a:r>
          </a:p>
          <a:p>
            <a:pPr algn="ctr"/>
            <a:r>
              <a:rPr lang="es-CR" sz="3200" b="1" dirty="0" smtClean="0">
                <a:solidFill>
                  <a:schemeClr val="accent6">
                    <a:lumMod val="50000"/>
                  </a:schemeClr>
                </a:solidFill>
              </a:rPr>
              <a:t>Bienes y recursos</a:t>
            </a:r>
          </a:p>
          <a:p>
            <a:pPr algn="ctr"/>
            <a:r>
              <a:rPr lang="es-CR" sz="3200" b="1" dirty="0" smtClean="0">
                <a:solidFill>
                  <a:schemeClr val="accent6">
                    <a:lumMod val="50000"/>
                  </a:schemeClr>
                </a:solidFill>
              </a:rPr>
              <a:t>Cosas pequeñas</a:t>
            </a:r>
          </a:p>
          <a:p>
            <a:pPr algn="ctr"/>
            <a:endParaRPr lang="es-CR" sz="3200" b="1" dirty="0">
              <a:solidFill>
                <a:schemeClr val="accent6">
                  <a:lumMod val="50000"/>
                </a:schemeClr>
              </a:solidFill>
            </a:endParaRPr>
          </a:p>
        </p:txBody>
      </p:sp>
      <p:sp>
        <p:nvSpPr>
          <p:cNvPr id="24" name="CuadroTexto 23"/>
          <p:cNvSpPr txBox="1"/>
          <p:nvPr/>
        </p:nvSpPr>
        <p:spPr>
          <a:xfrm>
            <a:off x="1063197" y="3735270"/>
            <a:ext cx="5925774"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R" sz="2400" b="1" dirty="0" smtClean="0">
                <a:solidFill>
                  <a:schemeClr val="accent6">
                    <a:lumMod val="50000"/>
                  </a:schemeClr>
                </a:solidFill>
              </a:rPr>
              <a:t>Lucas 16:10</a:t>
            </a:r>
          </a:p>
          <a:p>
            <a:r>
              <a:rPr lang="es-CR" sz="2400" b="1" dirty="0" smtClean="0">
                <a:solidFill>
                  <a:schemeClr val="accent6">
                    <a:lumMod val="50000"/>
                  </a:schemeClr>
                </a:solidFill>
              </a:rPr>
              <a:t>“El que es fiel en lo muy poco, también en lo más es fiel; y el que en lo muy poco es injusto, también en lo más es injusto”</a:t>
            </a:r>
            <a:endParaRPr lang="es-CR" sz="2400" b="1" dirty="0">
              <a:solidFill>
                <a:schemeClr val="accent6">
                  <a:lumMod val="50000"/>
                </a:schemeClr>
              </a:solidFill>
            </a:endParaRPr>
          </a:p>
        </p:txBody>
      </p:sp>
    </p:spTree>
    <p:extLst>
      <p:ext uri="{BB962C8B-B14F-4D97-AF65-F5344CB8AC3E}">
        <p14:creationId xmlns:p14="http://schemas.microsoft.com/office/powerpoint/2010/main" val="40688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wipe(up)">
                                      <p:cBhvr>
                                        <p:cTn id="7" dur="500"/>
                                        <p:tgtEl>
                                          <p:spTgt spid="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16" name="CuadroTexto 15"/>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17" name="Conector recto 16"/>
          <p:cNvCxnSpPr>
            <a:stCxn id="15"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6"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20" name="Conector recto de flecha 19"/>
          <p:cNvCxnSpPr>
            <a:endCxn id="19" idx="1"/>
          </p:cNvCxnSpPr>
          <p:nvPr/>
        </p:nvCxnSpPr>
        <p:spPr>
          <a:xfrm>
            <a:off x="6024282" y="2121187"/>
            <a:ext cx="11128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26585" y="2705962"/>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1. Propiedad</a:t>
            </a:r>
            <a:endParaRPr lang="es-CR" sz="2800" b="1" dirty="0">
              <a:solidFill>
                <a:schemeClr val="accent5">
                  <a:lumMod val="75000"/>
                </a:schemeClr>
              </a:solidFill>
            </a:endParaRPr>
          </a:p>
        </p:txBody>
      </p:sp>
      <p:sp>
        <p:nvSpPr>
          <p:cNvPr id="10" name="CuadroTexto 9"/>
          <p:cNvSpPr txBox="1"/>
          <p:nvPr/>
        </p:nvSpPr>
        <p:spPr>
          <a:xfrm>
            <a:off x="1726585" y="3351421"/>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2. Control</a:t>
            </a:r>
            <a:endParaRPr lang="es-CR" sz="2800" b="1" dirty="0">
              <a:solidFill>
                <a:schemeClr val="accent5">
                  <a:lumMod val="75000"/>
                </a:schemeClr>
              </a:solidFill>
            </a:endParaRPr>
          </a:p>
        </p:txBody>
      </p:sp>
      <p:sp>
        <p:nvSpPr>
          <p:cNvPr id="12" name="CuadroTexto 11"/>
          <p:cNvSpPr txBox="1"/>
          <p:nvPr/>
        </p:nvSpPr>
        <p:spPr>
          <a:xfrm>
            <a:off x="1726585" y="3996880"/>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3. Provisión</a:t>
            </a:r>
            <a:endParaRPr lang="es-CR" sz="2800" b="1" dirty="0">
              <a:solidFill>
                <a:schemeClr val="accent5">
                  <a:lumMod val="75000"/>
                </a:schemeClr>
              </a:solidFill>
            </a:endParaRPr>
          </a:p>
        </p:txBody>
      </p:sp>
      <p:sp>
        <p:nvSpPr>
          <p:cNvPr id="14" name="CuadroTexto 13"/>
          <p:cNvSpPr txBox="1"/>
          <p:nvPr/>
        </p:nvSpPr>
        <p:spPr>
          <a:xfrm>
            <a:off x="1726585" y="4814048"/>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3200" b="1" dirty="0" smtClean="0">
                <a:solidFill>
                  <a:schemeClr val="accent5">
                    <a:lumMod val="75000"/>
                  </a:schemeClr>
                </a:solidFill>
              </a:rPr>
              <a:t>Dios es Señor</a:t>
            </a:r>
            <a:endParaRPr lang="es-CR" sz="3200" b="1" dirty="0">
              <a:solidFill>
                <a:schemeClr val="accent5">
                  <a:lumMod val="75000"/>
                </a:schemeClr>
              </a:solidFill>
            </a:endParaRPr>
          </a:p>
        </p:txBody>
      </p:sp>
      <p:sp>
        <p:nvSpPr>
          <p:cNvPr id="22" name="CuadroTexto 21"/>
          <p:cNvSpPr txBox="1"/>
          <p:nvPr/>
        </p:nvSpPr>
        <p:spPr>
          <a:xfrm>
            <a:off x="7137123" y="2705962"/>
            <a:ext cx="3670813" cy="2062103"/>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R" sz="3200" b="1" u="sng" dirty="0" smtClean="0">
                <a:solidFill>
                  <a:schemeClr val="accent6">
                    <a:lumMod val="50000"/>
                  </a:schemeClr>
                </a:solidFill>
              </a:rPr>
              <a:t>Fidelidad</a:t>
            </a:r>
            <a:r>
              <a:rPr lang="es-CR" sz="3200" b="1" dirty="0" smtClean="0">
                <a:solidFill>
                  <a:schemeClr val="accent6">
                    <a:lumMod val="50000"/>
                  </a:schemeClr>
                </a:solidFill>
              </a:rPr>
              <a:t>:</a:t>
            </a:r>
          </a:p>
          <a:p>
            <a:pPr algn="ctr"/>
            <a:r>
              <a:rPr lang="es-CR" sz="3200" b="1" dirty="0" smtClean="0">
                <a:solidFill>
                  <a:schemeClr val="accent6">
                    <a:lumMod val="50000"/>
                  </a:schemeClr>
                </a:solidFill>
              </a:rPr>
              <a:t>Bienes y recursos</a:t>
            </a:r>
          </a:p>
          <a:p>
            <a:pPr algn="ctr"/>
            <a:r>
              <a:rPr lang="es-CR" sz="3200" b="1" dirty="0" smtClean="0">
                <a:solidFill>
                  <a:schemeClr val="accent6">
                    <a:lumMod val="50000"/>
                  </a:schemeClr>
                </a:solidFill>
              </a:rPr>
              <a:t>Cosas pequeñas</a:t>
            </a:r>
          </a:p>
          <a:p>
            <a:pPr algn="ctr"/>
            <a:r>
              <a:rPr lang="es-CR" sz="3200" b="1" dirty="0" smtClean="0">
                <a:solidFill>
                  <a:schemeClr val="accent6">
                    <a:lumMod val="50000"/>
                  </a:schemeClr>
                </a:solidFill>
              </a:rPr>
              <a:t>En lo ajeno</a:t>
            </a:r>
            <a:endParaRPr lang="es-CR" sz="3200" b="1" dirty="0">
              <a:solidFill>
                <a:schemeClr val="accent6">
                  <a:lumMod val="50000"/>
                </a:schemeClr>
              </a:solidFill>
            </a:endParaRPr>
          </a:p>
        </p:txBody>
      </p:sp>
      <p:sp>
        <p:nvSpPr>
          <p:cNvPr id="23" name="CuadroTexto 22"/>
          <p:cNvSpPr txBox="1"/>
          <p:nvPr/>
        </p:nvSpPr>
        <p:spPr>
          <a:xfrm>
            <a:off x="1063197" y="4165576"/>
            <a:ext cx="592577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R" sz="2400" b="1" dirty="0" smtClean="0">
                <a:solidFill>
                  <a:schemeClr val="accent6">
                    <a:lumMod val="50000"/>
                  </a:schemeClr>
                </a:solidFill>
              </a:rPr>
              <a:t>Lucas 16:12</a:t>
            </a:r>
          </a:p>
          <a:p>
            <a:r>
              <a:rPr lang="es-CR" sz="2400" b="1" dirty="0" smtClean="0">
                <a:solidFill>
                  <a:schemeClr val="accent6">
                    <a:lumMod val="50000"/>
                  </a:schemeClr>
                </a:solidFill>
              </a:rPr>
              <a:t>“Y si en lo ajeno no fuisteis fieles, ¿quién os dará lo que es vuestro?”</a:t>
            </a:r>
            <a:endParaRPr lang="es-CR" sz="2400" b="1" dirty="0">
              <a:solidFill>
                <a:schemeClr val="accent6">
                  <a:lumMod val="50000"/>
                </a:schemeClr>
              </a:solidFill>
            </a:endParaRPr>
          </a:p>
        </p:txBody>
      </p:sp>
    </p:spTree>
    <p:extLst>
      <p:ext uri="{BB962C8B-B14F-4D97-AF65-F5344CB8AC3E}">
        <p14:creationId xmlns:p14="http://schemas.microsoft.com/office/powerpoint/2010/main" val="9009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animEffect transition="in" filter="wipe(up)">
                                      <p:cBhvr>
                                        <p:cTn id="7" dur="500"/>
                                        <p:tgtEl>
                                          <p:spTgt spid="2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953295" y="448235"/>
            <a:ext cx="828541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R" sz="3600" b="1" dirty="0" smtClean="0">
                <a:solidFill>
                  <a:schemeClr val="accent3">
                    <a:lumMod val="50000"/>
                  </a:schemeClr>
                </a:solidFill>
              </a:rPr>
              <a:t>Dos partes en cuanto al manejo del dinero</a:t>
            </a:r>
            <a:endParaRPr lang="es-CR" sz="3600" b="1" dirty="0">
              <a:solidFill>
                <a:schemeClr val="accent3">
                  <a:lumMod val="50000"/>
                </a:schemeClr>
              </a:solidFill>
            </a:endParaRPr>
          </a:p>
        </p:txBody>
      </p:sp>
      <p:sp>
        <p:nvSpPr>
          <p:cNvPr id="16" name="CuadroTexto 15"/>
          <p:cNvSpPr txBox="1"/>
          <p:nvPr/>
        </p:nvSpPr>
        <p:spPr>
          <a:xfrm>
            <a:off x="1726585" y="1828800"/>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CR" sz="3200" b="1" dirty="0" smtClean="0">
                <a:solidFill>
                  <a:schemeClr val="accent5">
                    <a:lumMod val="75000"/>
                  </a:schemeClr>
                </a:solidFill>
              </a:rPr>
              <a:t>La parte de Dios </a:t>
            </a:r>
            <a:endParaRPr lang="es-CR" sz="3200" b="1" dirty="0">
              <a:solidFill>
                <a:schemeClr val="accent5">
                  <a:lumMod val="75000"/>
                </a:schemeClr>
              </a:solidFill>
            </a:endParaRPr>
          </a:p>
        </p:txBody>
      </p:sp>
      <p:cxnSp>
        <p:nvCxnSpPr>
          <p:cNvPr id="17" name="Conector recto 16"/>
          <p:cNvCxnSpPr>
            <a:stCxn id="15" idx="2"/>
          </p:cNvCxnSpPr>
          <p:nvPr/>
        </p:nvCxnSpPr>
        <p:spPr>
          <a:xfrm>
            <a:off x="6096000" y="1094566"/>
            <a:ext cx="0" cy="102662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6" idx="3"/>
          </p:cNvCxnSpPr>
          <p:nvPr/>
        </p:nvCxnSpPr>
        <p:spPr>
          <a:xfrm flipH="1">
            <a:off x="4740359" y="2121187"/>
            <a:ext cx="13556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37123" y="1828800"/>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CR" sz="3200" b="1" dirty="0" smtClean="0">
                <a:solidFill>
                  <a:schemeClr val="accent6">
                    <a:lumMod val="50000"/>
                  </a:schemeClr>
                </a:solidFill>
              </a:rPr>
              <a:t>La parte de nosotros</a:t>
            </a:r>
            <a:endParaRPr lang="es-CR" sz="3200" b="1" dirty="0">
              <a:solidFill>
                <a:schemeClr val="accent6">
                  <a:lumMod val="50000"/>
                </a:schemeClr>
              </a:solidFill>
            </a:endParaRPr>
          </a:p>
        </p:txBody>
      </p:sp>
      <p:cxnSp>
        <p:nvCxnSpPr>
          <p:cNvPr id="20" name="Conector recto de flecha 19"/>
          <p:cNvCxnSpPr>
            <a:endCxn id="19" idx="1"/>
          </p:cNvCxnSpPr>
          <p:nvPr/>
        </p:nvCxnSpPr>
        <p:spPr>
          <a:xfrm>
            <a:off x="6024282" y="2121187"/>
            <a:ext cx="1112841"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26585" y="2705962"/>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1. Propiedad</a:t>
            </a:r>
            <a:endParaRPr lang="es-CR" sz="2800" b="1" dirty="0">
              <a:solidFill>
                <a:schemeClr val="accent5">
                  <a:lumMod val="75000"/>
                </a:schemeClr>
              </a:solidFill>
            </a:endParaRPr>
          </a:p>
        </p:txBody>
      </p:sp>
      <p:sp>
        <p:nvSpPr>
          <p:cNvPr id="10" name="CuadroTexto 9"/>
          <p:cNvSpPr txBox="1"/>
          <p:nvPr/>
        </p:nvSpPr>
        <p:spPr>
          <a:xfrm>
            <a:off x="1726585" y="3351421"/>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2. Control</a:t>
            </a:r>
            <a:endParaRPr lang="es-CR" sz="2800" b="1" dirty="0">
              <a:solidFill>
                <a:schemeClr val="accent5">
                  <a:lumMod val="75000"/>
                </a:schemeClr>
              </a:solidFill>
            </a:endParaRPr>
          </a:p>
        </p:txBody>
      </p:sp>
      <p:sp>
        <p:nvSpPr>
          <p:cNvPr id="12" name="CuadroTexto 11"/>
          <p:cNvSpPr txBox="1"/>
          <p:nvPr/>
        </p:nvSpPr>
        <p:spPr>
          <a:xfrm>
            <a:off x="1726585" y="3996880"/>
            <a:ext cx="3013774"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800" b="1" dirty="0" smtClean="0">
                <a:solidFill>
                  <a:schemeClr val="accent5">
                    <a:lumMod val="75000"/>
                  </a:schemeClr>
                </a:solidFill>
              </a:rPr>
              <a:t>3. Provisión</a:t>
            </a:r>
            <a:endParaRPr lang="es-CR" sz="2800" b="1" dirty="0">
              <a:solidFill>
                <a:schemeClr val="accent5">
                  <a:lumMod val="75000"/>
                </a:schemeClr>
              </a:solidFill>
            </a:endParaRPr>
          </a:p>
        </p:txBody>
      </p:sp>
      <p:sp>
        <p:nvSpPr>
          <p:cNvPr id="14" name="CuadroTexto 13"/>
          <p:cNvSpPr txBox="1"/>
          <p:nvPr/>
        </p:nvSpPr>
        <p:spPr>
          <a:xfrm>
            <a:off x="1726585" y="4814048"/>
            <a:ext cx="301377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3200" b="1" dirty="0" smtClean="0">
                <a:solidFill>
                  <a:schemeClr val="accent5">
                    <a:lumMod val="75000"/>
                  </a:schemeClr>
                </a:solidFill>
              </a:rPr>
              <a:t>Dios es Señor</a:t>
            </a:r>
            <a:endParaRPr lang="es-CR" sz="3200" b="1" dirty="0">
              <a:solidFill>
                <a:schemeClr val="accent5">
                  <a:lumMod val="75000"/>
                </a:schemeClr>
              </a:solidFill>
            </a:endParaRPr>
          </a:p>
        </p:txBody>
      </p:sp>
      <p:sp>
        <p:nvSpPr>
          <p:cNvPr id="22" name="CuadroTexto 21"/>
          <p:cNvSpPr txBox="1"/>
          <p:nvPr/>
        </p:nvSpPr>
        <p:spPr>
          <a:xfrm>
            <a:off x="7137123" y="2705962"/>
            <a:ext cx="3670813" cy="2062103"/>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R" sz="3200" b="1" u="sng" dirty="0" smtClean="0">
                <a:solidFill>
                  <a:schemeClr val="accent6">
                    <a:lumMod val="50000"/>
                  </a:schemeClr>
                </a:solidFill>
              </a:rPr>
              <a:t>Fidelidad</a:t>
            </a:r>
            <a:r>
              <a:rPr lang="es-CR" sz="3200" b="1" dirty="0" smtClean="0">
                <a:solidFill>
                  <a:schemeClr val="accent6">
                    <a:lumMod val="50000"/>
                  </a:schemeClr>
                </a:solidFill>
              </a:rPr>
              <a:t>:</a:t>
            </a:r>
          </a:p>
          <a:p>
            <a:pPr algn="ctr"/>
            <a:r>
              <a:rPr lang="es-CR" sz="3200" b="1" dirty="0" smtClean="0">
                <a:solidFill>
                  <a:schemeClr val="accent6">
                    <a:lumMod val="50000"/>
                  </a:schemeClr>
                </a:solidFill>
              </a:rPr>
              <a:t>Bienes y recursos</a:t>
            </a:r>
          </a:p>
          <a:p>
            <a:pPr algn="ctr"/>
            <a:r>
              <a:rPr lang="es-CR" sz="3200" b="1" dirty="0" smtClean="0">
                <a:solidFill>
                  <a:schemeClr val="accent6">
                    <a:lumMod val="50000"/>
                  </a:schemeClr>
                </a:solidFill>
              </a:rPr>
              <a:t>Cosas pequeñas</a:t>
            </a:r>
          </a:p>
          <a:p>
            <a:pPr algn="ctr"/>
            <a:r>
              <a:rPr lang="es-CR" sz="3200" b="1" dirty="0" smtClean="0">
                <a:solidFill>
                  <a:schemeClr val="accent6">
                    <a:lumMod val="50000"/>
                  </a:schemeClr>
                </a:solidFill>
              </a:rPr>
              <a:t>En lo ajeno</a:t>
            </a:r>
            <a:endParaRPr lang="es-CR" sz="3200" b="1" dirty="0">
              <a:solidFill>
                <a:schemeClr val="accent6">
                  <a:lumMod val="50000"/>
                </a:schemeClr>
              </a:solidFill>
            </a:endParaRPr>
          </a:p>
        </p:txBody>
      </p:sp>
      <p:sp>
        <p:nvSpPr>
          <p:cNvPr id="24" name="CuadroTexto 23"/>
          <p:cNvSpPr txBox="1"/>
          <p:nvPr/>
        </p:nvSpPr>
        <p:spPr>
          <a:xfrm>
            <a:off x="7137122" y="5060452"/>
            <a:ext cx="367081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R" sz="3200" b="1" dirty="0" smtClean="0">
                <a:solidFill>
                  <a:schemeClr val="accent6">
                    <a:lumMod val="50000"/>
                  </a:schemeClr>
                </a:solidFill>
              </a:rPr>
              <a:t>Contentamiento</a:t>
            </a:r>
            <a:endParaRPr lang="es-CR" sz="3200" b="1" dirty="0">
              <a:solidFill>
                <a:schemeClr val="accent6">
                  <a:lumMod val="50000"/>
                </a:schemeClr>
              </a:solidFill>
            </a:endParaRPr>
          </a:p>
        </p:txBody>
      </p:sp>
    </p:spTree>
    <p:extLst>
      <p:ext uri="{BB962C8B-B14F-4D97-AF65-F5344CB8AC3E}">
        <p14:creationId xmlns:p14="http://schemas.microsoft.com/office/powerpoint/2010/main" val="31059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7640" b="8071"/>
          <a:stretch/>
        </p:blipFill>
        <p:spPr>
          <a:xfrm>
            <a:off x="291353" y="-5583"/>
            <a:ext cx="11609294" cy="6869167"/>
          </a:xfrm>
          <a:prstGeom prst="rect">
            <a:avLst/>
          </a:prstGeom>
        </p:spPr>
      </p:pic>
    </p:spTree>
    <p:extLst>
      <p:ext uri="{BB962C8B-B14F-4D97-AF65-F5344CB8AC3E}">
        <p14:creationId xmlns:p14="http://schemas.microsoft.com/office/powerpoint/2010/main" val="2017063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8910" y="2082432"/>
            <a:ext cx="10814180" cy="1938992"/>
          </a:xfrm>
          <a:prstGeom prst="rect">
            <a:avLst/>
          </a:prstGeom>
        </p:spPr>
        <p:txBody>
          <a:bodyPr wrap="square">
            <a:spAutoFit/>
          </a:bodyPr>
          <a:lstStyle/>
          <a:p>
            <a:pPr algn="ctr"/>
            <a:r>
              <a:rPr lang="es-CR" sz="4000" b="1" baseline="30000" dirty="0" smtClean="0">
                <a:solidFill>
                  <a:schemeClr val="accent6">
                    <a:lumMod val="50000"/>
                  </a:schemeClr>
                </a:solidFill>
              </a:rPr>
              <a:t>Lucas 14:33</a:t>
            </a:r>
            <a:endParaRPr lang="es-CR" sz="4000" b="1" dirty="0">
              <a:solidFill>
                <a:schemeClr val="accent6">
                  <a:lumMod val="50000"/>
                </a:schemeClr>
              </a:solidFill>
            </a:endParaRPr>
          </a:p>
          <a:p>
            <a:pPr algn="ctr"/>
            <a:r>
              <a:rPr lang="es-CR" sz="4000" b="1" dirty="0" smtClean="0">
                <a:solidFill>
                  <a:schemeClr val="accent6">
                    <a:lumMod val="50000"/>
                  </a:schemeClr>
                </a:solidFill>
              </a:rPr>
              <a:t>“Así</a:t>
            </a:r>
            <a:r>
              <a:rPr lang="es-CR" sz="4000" b="1" dirty="0">
                <a:solidFill>
                  <a:schemeClr val="accent6">
                    <a:lumMod val="50000"/>
                  </a:schemeClr>
                </a:solidFill>
              </a:rPr>
              <a:t>, pues, cualquiera de vosotros que no renuncia a todo lo que posee, no puede ser mi </a:t>
            </a:r>
            <a:r>
              <a:rPr lang="es-CR" sz="4000" b="1" dirty="0" smtClean="0">
                <a:solidFill>
                  <a:schemeClr val="accent6">
                    <a:lumMod val="50000"/>
                  </a:schemeClr>
                </a:solidFill>
              </a:rPr>
              <a:t>discípulo”</a:t>
            </a:r>
            <a:endParaRPr lang="es-CR" sz="4000" b="1" dirty="0">
              <a:solidFill>
                <a:schemeClr val="accent6">
                  <a:lumMod val="50000"/>
                </a:schemeClr>
              </a:solidFill>
            </a:endParaRPr>
          </a:p>
        </p:txBody>
      </p:sp>
    </p:spTree>
    <p:extLst>
      <p:ext uri="{BB962C8B-B14F-4D97-AF65-F5344CB8AC3E}">
        <p14:creationId xmlns:p14="http://schemas.microsoft.com/office/powerpoint/2010/main" val="327169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31268" y="1291471"/>
            <a:ext cx="2729465" cy="707886"/>
          </a:xfrm>
          <a:prstGeom prst="rect">
            <a:avLst/>
          </a:prstGeom>
          <a:noFill/>
        </p:spPr>
        <p:txBody>
          <a:bodyPr wrap="none" rtlCol="0">
            <a:spAutoFit/>
          </a:bodyPr>
          <a:lstStyle/>
          <a:p>
            <a:pPr algn="ctr"/>
            <a:r>
              <a:rPr lang="es-CR" sz="4000" b="1" dirty="0" smtClean="0"/>
              <a:t>CONTRASTE</a:t>
            </a:r>
            <a:endParaRPr lang="es-CR" sz="4000" b="1" dirty="0"/>
          </a:p>
        </p:txBody>
      </p:sp>
      <p:sp>
        <p:nvSpPr>
          <p:cNvPr id="3" name="Rectángulo 2"/>
          <p:cNvSpPr/>
          <p:nvPr/>
        </p:nvSpPr>
        <p:spPr>
          <a:xfrm>
            <a:off x="1255612" y="2253970"/>
            <a:ext cx="4618543" cy="31085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CR" sz="2800" b="1" dirty="0" smtClean="0">
                <a:solidFill>
                  <a:schemeClr val="bg1"/>
                </a:solidFill>
              </a:rPr>
              <a:t>La sociedad dice:</a:t>
            </a:r>
          </a:p>
          <a:p>
            <a:endParaRPr lang="es-CR" sz="2800" b="1" dirty="0" smtClean="0">
              <a:solidFill>
                <a:schemeClr val="bg1"/>
              </a:solidFill>
            </a:endParaRPr>
          </a:p>
          <a:p>
            <a:r>
              <a:rPr lang="es-CR" sz="2800" b="1" dirty="0" smtClean="0">
                <a:solidFill>
                  <a:schemeClr val="bg1"/>
                </a:solidFill>
              </a:rPr>
              <a:t>Te ganaste el dinero, ahora gástalo como quieras.</a:t>
            </a:r>
          </a:p>
          <a:p>
            <a:endParaRPr lang="es-CR" sz="2800" b="1" dirty="0" smtClean="0">
              <a:solidFill>
                <a:schemeClr val="bg1"/>
              </a:solidFill>
            </a:endParaRPr>
          </a:p>
          <a:p>
            <a:endParaRPr lang="es-CR" sz="2800" b="1" dirty="0">
              <a:solidFill>
                <a:schemeClr val="bg1"/>
              </a:solidFill>
            </a:endParaRPr>
          </a:p>
          <a:p>
            <a:endParaRPr lang="es-CR" sz="2800" b="1" dirty="0">
              <a:solidFill>
                <a:schemeClr val="bg1"/>
              </a:solidFill>
            </a:endParaRPr>
          </a:p>
        </p:txBody>
      </p:sp>
      <p:sp>
        <p:nvSpPr>
          <p:cNvPr id="4" name="Rectángulo 3"/>
          <p:cNvSpPr/>
          <p:nvPr/>
        </p:nvSpPr>
        <p:spPr>
          <a:xfrm>
            <a:off x="6284534" y="2253970"/>
            <a:ext cx="4618543" cy="31085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CR" sz="2800" b="1" dirty="0" smtClean="0">
                <a:solidFill>
                  <a:schemeClr val="tx1"/>
                </a:solidFill>
              </a:rPr>
              <a:t>Las Escrituras dicen:</a:t>
            </a:r>
          </a:p>
          <a:p>
            <a:endParaRPr lang="es-CR" sz="2800" b="1" dirty="0" smtClean="0">
              <a:solidFill>
                <a:schemeClr val="tx1"/>
              </a:solidFill>
            </a:endParaRPr>
          </a:p>
          <a:p>
            <a:r>
              <a:rPr lang="es-CR" sz="2800" b="1" dirty="0" smtClean="0">
                <a:solidFill>
                  <a:schemeClr val="tx1"/>
                </a:solidFill>
              </a:rPr>
              <a:t>Sólo puedes estar contento si has sido un siervo fiel manejando el dinero desde la perspectiva del Señor.</a:t>
            </a:r>
          </a:p>
          <a:p>
            <a:endParaRPr lang="es-CR" sz="2800" b="1" dirty="0">
              <a:solidFill>
                <a:schemeClr val="tx1"/>
              </a:solidFill>
            </a:endParaRPr>
          </a:p>
        </p:txBody>
      </p:sp>
    </p:spTree>
    <p:extLst>
      <p:ext uri="{BB962C8B-B14F-4D97-AF65-F5344CB8AC3E}">
        <p14:creationId xmlns:p14="http://schemas.microsoft.com/office/powerpoint/2010/main" val="20317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ctrTitle"/>
          </p:nvPr>
        </p:nvSpPr>
        <p:spPr>
          <a:xfrm>
            <a:off x="0" y="1326549"/>
            <a:ext cx="12192000" cy="2387600"/>
          </a:xfrm>
          <a:solidFill>
            <a:srgbClr val="1C1C1C">
              <a:alpha val="30196"/>
            </a:srgbClr>
          </a:solidFill>
        </p:spPr>
        <p:txBody>
          <a:bodyPr>
            <a:normAutofit/>
          </a:bodyPr>
          <a:lstStyle/>
          <a:p>
            <a:r>
              <a:rPr lang="es-CR" sz="7200" b="1" dirty="0" smtClean="0">
                <a:solidFill>
                  <a:schemeClr val="bg1"/>
                </a:solidFill>
                <a:effectLst>
                  <a:outerShdw blurRad="38100" dist="38100" dir="2700000" algn="tl">
                    <a:srgbClr val="000000">
                      <a:alpha val="43137"/>
                    </a:srgbClr>
                  </a:outerShdw>
                </a:effectLst>
                <a:latin typeface="+mn-lt"/>
              </a:rPr>
              <a:t>Muchas gracias</a:t>
            </a:r>
            <a:endParaRPr lang="es-CR" sz="7200" b="1" dirty="0">
              <a:solidFill>
                <a:schemeClr val="bg1"/>
              </a:solidFill>
              <a:effectLst>
                <a:outerShdw blurRad="38100" dist="38100" dir="2700000" algn="tl">
                  <a:srgbClr val="000000">
                    <a:alpha val="43137"/>
                  </a:srgbClr>
                </a:outerShdw>
              </a:effectLst>
              <a:latin typeface="+mn-lt"/>
            </a:endParaRPr>
          </a:p>
        </p:txBody>
      </p:sp>
      <p:sp>
        <p:nvSpPr>
          <p:cNvPr id="3" name="Subtítulo 2"/>
          <p:cNvSpPr>
            <a:spLocks noGrp="1"/>
          </p:cNvSpPr>
          <p:nvPr>
            <p:ph type="subTitle" idx="1"/>
          </p:nvPr>
        </p:nvSpPr>
        <p:spPr>
          <a:xfrm>
            <a:off x="0" y="3714149"/>
            <a:ext cx="12192000" cy="1747837"/>
          </a:xfrm>
          <a:solidFill>
            <a:srgbClr val="1C1C1C">
              <a:alpha val="30196"/>
            </a:srgbClr>
          </a:solidFill>
        </p:spPr>
        <p:txBody>
          <a:bodyPr/>
          <a:lstStyle/>
          <a:p>
            <a:endParaRPr lang="es-CR" dirty="0" smtClean="0"/>
          </a:p>
          <a:p>
            <a:r>
              <a:rPr lang="es-CR" sz="2800" b="1" dirty="0">
                <a:solidFill>
                  <a:schemeClr val="bg1"/>
                </a:solidFill>
                <a:effectLst>
                  <a:outerShdw blurRad="38100" dist="38100" dir="2700000" algn="tl">
                    <a:srgbClr val="000000">
                      <a:alpha val="43137"/>
                    </a:srgbClr>
                  </a:outerShdw>
                </a:effectLst>
              </a:rPr>
              <a:t>¡</a:t>
            </a:r>
            <a:r>
              <a:rPr lang="es-CR" sz="2800" b="1" dirty="0" smtClean="0">
                <a:solidFill>
                  <a:schemeClr val="bg1"/>
                </a:solidFill>
                <a:effectLst>
                  <a:outerShdw blurRad="38100" dist="38100" dir="2700000" algn="tl">
                    <a:srgbClr val="000000">
                      <a:alpha val="43137"/>
                    </a:srgbClr>
                  </a:outerShdw>
                </a:effectLst>
              </a:rPr>
              <a:t>Que el Señor le bendiga!</a:t>
            </a:r>
            <a:endParaRPr lang="es-C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3603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35891" y="1813344"/>
            <a:ext cx="3028950" cy="1514475"/>
          </a:xfrm>
          <a:prstGeom prst="rect">
            <a:avLst/>
          </a:prstGeom>
        </p:spPr>
      </p:pic>
      <p:sp>
        <p:nvSpPr>
          <p:cNvPr id="4" name="CuadroTexto 3"/>
          <p:cNvSpPr txBox="1"/>
          <p:nvPr/>
        </p:nvSpPr>
        <p:spPr>
          <a:xfrm>
            <a:off x="2061289" y="3526970"/>
            <a:ext cx="978153" cy="769441"/>
          </a:xfrm>
          <a:prstGeom prst="rect">
            <a:avLst/>
          </a:prstGeom>
          <a:noFill/>
        </p:spPr>
        <p:txBody>
          <a:bodyPr wrap="none" rtlCol="0">
            <a:spAutoFit/>
          </a:bodyPr>
          <a:lstStyle/>
          <a:p>
            <a:pPr algn="ctr"/>
            <a:r>
              <a:rPr lang="es-CR" sz="4400" b="1" dirty="0" smtClean="0">
                <a:solidFill>
                  <a:schemeClr val="accent2">
                    <a:lumMod val="50000"/>
                  </a:schemeClr>
                </a:solidFill>
              </a:rPr>
              <a:t>Job</a:t>
            </a:r>
            <a:endParaRPr lang="es-CR" sz="4400" b="1" dirty="0">
              <a:solidFill>
                <a:schemeClr val="accent2">
                  <a:lumMod val="50000"/>
                </a:schemeClr>
              </a:solidFill>
            </a:endParaRPr>
          </a:p>
        </p:txBody>
      </p:sp>
      <p:pic>
        <p:nvPicPr>
          <p:cNvPr id="5" name="Imagen 4"/>
          <p:cNvPicPr>
            <a:picLocks noChangeAspect="1"/>
          </p:cNvPicPr>
          <p:nvPr/>
        </p:nvPicPr>
        <p:blipFill>
          <a:blip r:embed="rId3"/>
          <a:stretch>
            <a:fillRect/>
          </a:stretch>
        </p:blipFill>
        <p:spPr>
          <a:xfrm>
            <a:off x="4572194" y="1813345"/>
            <a:ext cx="3028950" cy="1514475"/>
          </a:xfrm>
          <a:prstGeom prst="rect">
            <a:avLst/>
          </a:prstGeom>
        </p:spPr>
      </p:pic>
      <p:sp>
        <p:nvSpPr>
          <p:cNvPr id="6" name="CuadroTexto 5"/>
          <p:cNvSpPr txBox="1"/>
          <p:nvPr/>
        </p:nvSpPr>
        <p:spPr>
          <a:xfrm>
            <a:off x="5160774" y="3526969"/>
            <a:ext cx="1851790" cy="769441"/>
          </a:xfrm>
          <a:prstGeom prst="rect">
            <a:avLst/>
          </a:prstGeom>
          <a:noFill/>
        </p:spPr>
        <p:txBody>
          <a:bodyPr wrap="none" rtlCol="0">
            <a:spAutoFit/>
          </a:bodyPr>
          <a:lstStyle/>
          <a:p>
            <a:pPr algn="ctr"/>
            <a:r>
              <a:rPr lang="es-CR" sz="4400" b="1" dirty="0" smtClean="0">
                <a:solidFill>
                  <a:schemeClr val="accent2">
                    <a:lumMod val="50000"/>
                  </a:schemeClr>
                </a:solidFill>
              </a:rPr>
              <a:t>Moisés</a:t>
            </a:r>
            <a:endParaRPr lang="es-CR" sz="4400" b="1" dirty="0">
              <a:solidFill>
                <a:schemeClr val="accent2">
                  <a:lumMod val="50000"/>
                </a:schemeClr>
              </a:solidFill>
            </a:endParaRPr>
          </a:p>
        </p:txBody>
      </p:sp>
      <p:pic>
        <p:nvPicPr>
          <p:cNvPr id="7" name="Imagen 6"/>
          <p:cNvPicPr>
            <a:picLocks noChangeAspect="1"/>
          </p:cNvPicPr>
          <p:nvPr/>
        </p:nvPicPr>
        <p:blipFill>
          <a:blip r:embed="rId4"/>
          <a:stretch>
            <a:fillRect/>
          </a:stretch>
        </p:blipFill>
        <p:spPr>
          <a:xfrm>
            <a:off x="8108497" y="1813343"/>
            <a:ext cx="3028950" cy="1514475"/>
          </a:xfrm>
          <a:prstGeom prst="rect">
            <a:avLst/>
          </a:prstGeom>
        </p:spPr>
      </p:pic>
      <p:sp>
        <p:nvSpPr>
          <p:cNvPr id="8" name="CuadroTexto 7"/>
          <p:cNvSpPr txBox="1"/>
          <p:nvPr/>
        </p:nvSpPr>
        <p:spPr>
          <a:xfrm>
            <a:off x="8454801" y="3526969"/>
            <a:ext cx="2336345" cy="769441"/>
          </a:xfrm>
          <a:prstGeom prst="rect">
            <a:avLst/>
          </a:prstGeom>
          <a:noFill/>
        </p:spPr>
        <p:txBody>
          <a:bodyPr wrap="none" rtlCol="0">
            <a:spAutoFit/>
          </a:bodyPr>
          <a:lstStyle/>
          <a:p>
            <a:pPr algn="ctr"/>
            <a:r>
              <a:rPr lang="es-CR" sz="4400" b="1" dirty="0" smtClean="0">
                <a:solidFill>
                  <a:schemeClr val="accent2">
                    <a:lumMod val="50000"/>
                  </a:schemeClr>
                </a:solidFill>
              </a:rPr>
              <a:t>Abraham</a:t>
            </a:r>
            <a:endParaRPr lang="es-CR" sz="4400" b="1" dirty="0">
              <a:solidFill>
                <a:schemeClr val="accent2">
                  <a:lumMod val="50000"/>
                </a:schemeClr>
              </a:solidFill>
            </a:endParaRPr>
          </a:p>
        </p:txBody>
      </p:sp>
    </p:spTree>
    <p:extLst>
      <p:ext uri="{BB962C8B-B14F-4D97-AF65-F5344CB8AC3E}">
        <p14:creationId xmlns:p14="http://schemas.microsoft.com/office/powerpoint/2010/main" val="321239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12192000" cy="6845376"/>
          </a:xfrm>
          <a:prstGeom prst="rect">
            <a:avLst/>
          </a:prstGeom>
        </p:spPr>
      </p:pic>
    </p:spTree>
    <p:extLst>
      <p:ext uri="{BB962C8B-B14F-4D97-AF65-F5344CB8AC3E}">
        <p14:creationId xmlns:p14="http://schemas.microsoft.com/office/powerpoint/2010/main" val="271452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89847" y="1219397"/>
            <a:ext cx="1790700" cy="2552700"/>
          </a:xfrm>
          <a:prstGeom prst="rect">
            <a:avLst/>
          </a:prstGeom>
        </p:spPr>
      </p:pic>
      <p:sp>
        <p:nvSpPr>
          <p:cNvPr id="3" name="CuadroTexto 2"/>
          <p:cNvSpPr txBox="1"/>
          <p:nvPr/>
        </p:nvSpPr>
        <p:spPr>
          <a:xfrm>
            <a:off x="942684" y="1043732"/>
            <a:ext cx="831444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CR" sz="2800" dirty="0" smtClean="0">
                <a:solidFill>
                  <a:schemeClr val="accent1">
                    <a:lumMod val="50000"/>
                  </a:schemeClr>
                </a:solidFill>
              </a:rPr>
              <a:t>“</a:t>
            </a:r>
            <a:r>
              <a:rPr lang="es-CR" sz="2800" i="1" dirty="0" smtClean="0">
                <a:solidFill>
                  <a:schemeClr val="accent1">
                    <a:lumMod val="50000"/>
                  </a:schemeClr>
                </a:solidFill>
              </a:rPr>
              <a:t>Cuando reconocemos que Dios es propietario de todo, </a:t>
            </a:r>
          </a:p>
          <a:p>
            <a:pPr algn="r"/>
            <a:r>
              <a:rPr lang="es-CR" sz="2800" i="1" dirty="0" smtClean="0">
                <a:solidFill>
                  <a:schemeClr val="accent1">
                    <a:lumMod val="50000"/>
                  </a:schemeClr>
                </a:solidFill>
              </a:rPr>
              <a:t>cada decisión en cuanto a cómo gastar nuestro </a:t>
            </a:r>
          </a:p>
          <a:p>
            <a:pPr algn="r"/>
            <a:r>
              <a:rPr lang="es-CR" sz="2800" i="1" dirty="0" smtClean="0">
                <a:solidFill>
                  <a:schemeClr val="accent1">
                    <a:lumMod val="50000"/>
                  </a:schemeClr>
                </a:solidFill>
              </a:rPr>
              <a:t>dinero se convierte en una decisión espiritual.</a:t>
            </a:r>
          </a:p>
          <a:p>
            <a:pPr algn="r"/>
            <a:endParaRPr lang="es-CR" sz="2800" i="1" dirty="0" smtClean="0">
              <a:solidFill>
                <a:schemeClr val="accent1">
                  <a:lumMod val="50000"/>
                </a:schemeClr>
              </a:solidFill>
            </a:endParaRPr>
          </a:p>
          <a:p>
            <a:pPr algn="r"/>
            <a:r>
              <a:rPr lang="es-CR" sz="2800" i="1" dirty="0" smtClean="0">
                <a:solidFill>
                  <a:schemeClr val="accent1">
                    <a:lumMod val="50000"/>
                  </a:schemeClr>
                </a:solidFill>
              </a:rPr>
              <a:t>Ya no le preguntamos: </a:t>
            </a:r>
          </a:p>
          <a:p>
            <a:pPr algn="r"/>
            <a:r>
              <a:rPr lang="es-CR" sz="2800" i="1" dirty="0" smtClean="0">
                <a:solidFill>
                  <a:schemeClr val="accent1">
                    <a:lumMod val="50000"/>
                  </a:schemeClr>
                </a:solidFill>
              </a:rPr>
              <a:t>‘Señor, ¿qué quieres que haga con mi dinero?’,</a:t>
            </a:r>
          </a:p>
          <a:p>
            <a:pPr algn="r"/>
            <a:endParaRPr lang="es-CR" sz="2800" i="1" dirty="0" smtClean="0">
              <a:solidFill>
                <a:schemeClr val="accent1">
                  <a:lumMod val="50000"/>
                </a:schemeClr>
              </a:solidFill>
            </a:endParaRPr>
          </a:p>
          <a:p>
            <a:pPr algn="r"/>
            <a:r>
              <a:rPr lang="es-CR" sz="2800" i="1" dirty="0" smtClean="0">
                <a:solidFill>
                  <a:schemeClr val="accent1">
                    <a:lumMod val="50000"/>
                  </a:schemeClr>
                </a:solidFill>
              </a:rPr>
              <a:t>sino que decimos </a:t>
            </a:r>
          </a:p>
          <a:p>
            <a:pPr algn="r"/>
            <a:r>
              <a:rPr lang="es-CR" sz="2800" i="1" dirty="0" smtClean="0">
                <a:solidFill>
                  <a:schemeClr val="accent1">
                    <a:lumMod val="50000"/>
                  </a:schemeClr>
                </a:solidFill>
              </a:rPr>
              <a:t>‘Señor, ¿qué quieres que haga con tu dinero?</a:t>
            </a:r>
            <a:r>
              <a:rPr lang="es-CR" sz="2800" dirty="0" smtClean="0">
                <a:solidFill>
                  <a:schemeClr val="accent1">
                    <a:lumMod val="50000"/>
                  </a:schemeClr>
                </a:solidFill>
              </a:rPr>
              <a:t>”</a:t>
            </a:r>
          </a:p>
        </p:txBody>
      </p:sp>
      <p:sp>
        <p:nvSpPr>
          <p:cNvPr id="5" name="Rectángulo 4"/>
          <p:cNvSpPr/>
          <p:nvPr/>
        </p:nvSpPr>
        <p:spPr>
          <a:xfrm>
            <a:off x="9737648" y="3772097"/>
            <a:ext cx="1295099" cy="954107"/>
          </a:xfrm>
          <a:prstGeom prst="rect">
            <a:avLst/>
          </a:prstGeom>
        </p:spPr>
        <p:txBody>
          <a:bodyPr wrap="none">
            <a:spAutoFit/>
          </a:bodyPr>
          <a:lstStyle/>
          <a:p>
            <a:pPr lvl="0" algn="ctr"/>
            <a:r>
              <a:rPr lang="es-CR" sz="2800" b="1" dirty="0">
                <a:solidFill>
                  <a:prstClr val="black"/>
                </a:solidFill>
              </a:rPr>
              <a:t>Larry </a:t>
            </a:r>
            <a:endParaRPr lang="es-CR" sz="2800" b="1" dirty="0" smtClean="0">
              <a:solidFill>
                <a:prstClr val="black"/>
              </a:solidFill>
            </a:endParaRPr>
          </a:p>
          <a:p>
            <a:pPr lvl="0" algn="ctr"/>
            <a:r>
              <a:rPr lang="es-CR" sz="2800" b="1" dirty="0" err="1" smtClean="0">
                <a:solidFill>
                  <a:prstClr val="black"/>
                </a:solidFill>
              </a:rPr>
              <a:t>Burkett</a:t>
            </a:r>
            <a:endParaRPr lang="es-CR" sz="2800" b="1" dirty="0">
              <a:solidFill>
                <a:prstClr val="black"/>
              </a:solidFill>
            </a:endParaRPr>
          </a:p>
        </p:txBody>
      </p:sp>
    </p:spTree>
    <p:extLst>
      <p:ext uri="{BB962C8B-B14F-4D97-AF65-F5344CB8AC3E}">
        <p14:creationId xmlns:p14="http://schemas.microsoft.com/office/powerpoint/2010/main" val="10774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31268" y="1291471"/>
            <a:ext cx="2729465" cy="707886"/>
          </a:xfrm>
          <a:prstGeom prst="rect">
            <a:avLst/>
          </a:prstGeom>
          <a:noFill/>
        </p:spPr>
        <p:txBody>
          <a:bodyPr wrap="none" rtlCol="0">
            <a:spAutoFit/>
          </a:bodyPr>
          <a:lstStyle/>
          <a:p>
            <a:pPr algn="ctr"/>
            <a:r>
              <a:rPr lang="es-CR" sz="4000" b="1" dirty="0" smtClean="0"/>
              <a:t>CONTRASTE</a:t>
            </a:r>
            <a:endParaRPr lang="es-CR" sz="4000" b="1" dirty="0"/>
          </a:p>
        </p:txBody>
      </p:sp>
      <p:sp>
        <p:nvSpPr>
          <p:cNvPr id="3" name="Rectángulo 2"/>
          <p:cNvSpPr/>
          <p:nvPr/>
        </p:nvSpPr>
        <p:spPr>
          <a:xfrm>
            <a:off x="1291469" y="2253970"/>
            <a:ext cx="4618543"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CR" sz="2800" b="1" dirty="0" smtClean="0">
                <a:solidFill>
                  <a:schemeClr val="bg1"/>
                </a:solidFill>
              </a:rPr>
              <a:t>La sociedad dice:</a:t>
            </a:r>
          </a:p>
          <a:p>
            <a:endParaRPr lang="es-CR" sz="2800" b="1" dirty="0" smtClean="0">
              <a:solidFill>
                <a:schemeClr val="bg1"/>
              </a:solidFill>
            </a:endParaRPr>
          </a:p>
          <a:p>
            <a:r>
              <a:rPr lang="es-CR" sz="2800" b="1" dirty="0" smtClean="0">
                <a:solidFill>
                  <a:schemeClr val="bg1"/>
                </a:solidFill>
              </a:rPr>
              <a:t>Lo que yo poseo es solamente mío, y solo yo controlo mi destino.</a:t>
            </a:r>
          </a:p>
          <a:p>
            <a:endParaRPr lang="es-CR" sz="2800" b="1" dirty="0" smtClean="0">
              <a:solidFill>
                <a:schemeClr val="bg1"/>
              </a:solidFill>
            </a:endParaRPr>
          </a:p>
          <a:p>
            <a:endParaRPr lang="es-CR" sz="2400" b="1" dirty="0">
              <a:solidFill>
                <a:schemeClr val="bg1"/>
              </a:solidFill>
            </a:endParaRPr>
          </a:p>
        </p:txBody>
      </p:sp>
      <p:sp>
        <p:nvSpPr>
          <p:cNvPr id="4" name="Rectángulo 3"/>
          <p:cNvSpPr/>
          <p:nvPr/>
        </p:nvSpPr>
        <p:spPr>
          <a:xfrm>
            <a:off x="6284534" y="2253970"/>
            <a:ext cx="461854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CR" sz="2800" b="1" dirty="0" smtClean="0">
                <a:solidFill>
                  <a:schemeClr val="tx1"/>
                </a:solidFill>
              </a:rPr>
              <a:t>Las Escrituras dicen:</a:t>
            </a:r>
          </a:p>
          <a:p>
            <a:endParaRPr lang="es-CR" sz="2800" b="1" dirty="0" smtClean="0">
              <a:solidFill>
                <a:schemeClr val="tx1"/>
              </a:solidFill>
            </a:endParaRPr>
          </a:p>
          <a:p>
            <a:r>
              <a:rPr lang="es-CR" sz="2800" b="1" dirty="0" smtClean="0">
                <a:solidFill>
                  <a:schemeClr val="tx1"/>
                </a:solidFill>
              </a:rPr>
              <a:t>Lo que yo poseo es de Dios. Es del Dios soberano y vivo, quien controla todos los eventos.</a:t>
            </a:r>
          </a:p>
          <a:p>
            <a:endParaRPr lang="es-CR" sz="2400" b="1" dirty="0">
              <a:solidFill>
                <a:schemeClr val="tx1"/>
              </a:solidFill>
            </a:endParaRPr>
          </a:p>
        </p:txBody>
      </p:sp>
    </p:spTree>
    <p:extLst>
      <p:ext uri="{BB962C8B-B14F-4D97-AF65-F5344CB8AC3E}">
        <p14:creationId xmlns:p14="http://schemas.microsoft.com/office/powerpoint/2010/main" val="96903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63756"/>
          </a:xfrm>
          <a:prstGeom prst="rect">
            <a:avLst/>
          </a:prstGeom>
        </p:spPr>
      </p:pic>
    </p:spTree>
    <p:extLst>
      <p:ext uri="{BB962C8B-B14F-4D97-AF65-F5344CB8AC3E}">
        <p14:creationId xmlns:p14="http://schemas.microsoft.com/office/powerpoint/2010/main" val="2145251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6716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1361</Words>
  <Application>Microsoft Office PowerPoint</Application>
  <PresentationFormat>Panorámica</PresentationFormat>
  <Paragraphs>182</Paragraphs>
  <Slides>31</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Calibri Light</vt:lpstr>
      <vt:lpstr>Tema de Office</vt:lpstr>
      <vt:lpstr>Finanzas personales con la Biblia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Leandro</dc:creator>
  <cp:lastModifiedBy>Gabriel Leandro</cp:lastModifiedBy>
  <cp:revision>22</cp:revision>
  <dcterms:created xsi:type="dcterms:W3CDTF">2019-10-24T04:42:25Z</dcterms:created>
  <dcterms:modified xsi:type="dcterms:W3CDTF">2020-12-08T23:25:31Z</dcterms:modified>
</cp:coreProperties>
</file>