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69" r:id="rId3"/>
    <p:sldId id="370" r:id="rId4"/>
    <p:sldId id="354" r:id="rId5"/>
    <p:sldId id="355" r:id="rId6"/>
    <p:sldId id="364" r:id="rId7"/>
    <p:sldId id="365" r:id="rId8"/>
    <p:sldId id="356" r:id="rId9"/>
    <p:sldId id="357" r:id="rId10"/>
    <p:sldId id="368" r:id="rId11"/>
    <p:sldId id="358" r:id="rId12"/>
    <p:sldId id="359" r:id="rId13"/>
    <p:sldId id="372" r:id="rId14"/>
    <p:sldId id="360" r:id="rId15"/>
    <p:sldId id="361" r:id="rId16"/>
    <p:sldId id="362" r:id="rId17"/>
    <p:sldId id="363" r:id="rId18"/>
    <p:sldId id="366" r:id="rId19"/>
    <p:sldId id="367" r:id="rId20"/>
    <p:sldId id="347" r:id="rId21"/>
    <p:sldId id="348" r:id="rId22"/>
    <p:sldId id="349" r:id="rId23"/>
    <p:sldId id="378" r:id="rId24"/>
    <p:sldId id="379" r:id="rId25"/>
    <p:sldId id="373" r:id="rId26"/>
    <p:sldId id="374" r:id="rId27"/>
    <p:sldId id="375" r:id="rId28"/>
    <p:sldId id="376" r:id="rId29"/>
    <p:sldId id="377" r:id="rId30"/>
    <p:sldId id="351" r:id="rId31"/>
    <p:sldId id="352" r:id="rId32"/>
    <p:sldId id="266" r:id="rId33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 Leandro" initials="GL" lastIdx="1" clrIdx="0">
    <p:extLst>
      <p:ext uri="{19B8F6BF-5375-455C-9EA6-DF929625EA0E}">
        <p15:presenceInfo xmlns:p15="http://schemas.microsoft.com/office/powerpoint/2012/main" userId="Gabriel Leand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10101"/>
    <a:srgbClr val="FE2B07"/>
    <a:srgbClr val="5E594C"/>
    <a:srgbClr val="B4B86D"/>
    <a:srgbClr val="D1D0CE"/>
    <a:srgbClr val="957C5F"/>
    <a:srgbClr val="382D29"/>
    <a:srgbClr val="493427"/>
    <a:srgbClr val="282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9" autoAdjust="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01255-17D6-4EF4-9E37-0944A2400FBD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</dgm:pt>
    <dgm:pt modelId="{B71373DE-1D45-49B9-8687-FAC94A03B489}">
      <dgm:prSet phldrT="[Texto]" custT="1"/>
      <dgm:spPr/>
      <dgm:t>
        <a:bodyPr/>
        <a:lstStyle/>
        <a:p>
          <a:r>
            <a:rPr lang="es-CR" sz="2800" b="1" dirty="0" smtClean="0"/>
            <a:t>La forma en que manejamos el dinero </a:t>
          </a:r>
          <a:r>
            <a:rPr lang="es-CR" sz="2900" b="1" dirty="0" smtClean="0"/>
            <a:t>afecta nuestra relación con el </a:t>
          </a:r>
          <a:r>
            <a:rPr lang="es-CR" sz="3200" b="1" u="none" dirty="0" smtClean="0"/>
            <a:t>Señor</a:t>
          </a:r>
          <a:endParaRPr lang="es-CR" sz="2900" b="1" u="none" dirty="0"/>
        </a:p>
      </dgm:t>
    </dgm:pt>
    <dgm:pt modelId="{E1277998-278C-46CA-9A7E-5FC0BB6F8979}" type="parTrans" cxnId="{D1F71CFE-469D-4B99-B5B1-572E8B4DFD63}">
      <dgm:prSet/>
      <dgm:spPr/>
      <dgm:t>
        <a:bodyPr/>
        <a:lstStyle/>
        <a:p>
          <a:endParaRPr lang="es-CR"/>
        </a:p>
      </dgm:t>
    </dgm:pt>
    <dgm:pt modelId="{3658BD67-BCE9-430D-AEE1-AACA240FC129}" type="sibTrans" cxnId="{D1F71CFE-469D-4B99-B5B1-572E8B4DFD63}">
      <dgm:prSet/>
      <dgm:spPr/>
      <dgm:t>
        <a:bodyPr/>
        <a:lstStyle/>
        <a:p>
          <a:endParaRPr lang="es-CR"/>
        </a:p>
      </dgm:t>
    </dgm:pt>
    <dgm:pt modelId="{060F3BE5-9A9E-4DD4-9DAA-75AC82E8EAB8}">
      <dgm:prSet phldrT="[Texto]" custT="1"/>
      <dgm:spPr/>
      <dgm:t>
        <a:bodyPr/>
        <a:lstStyle/>
        <a:p>
          <a:r>
            <a:rPr lang="es-C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Las posesiones compiten con el </a:t>
          </a:r>
          <a:r>
            <a:rPr lang="es-C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Señor</a:t>
          </a:r>
          <a:endParaRPr lang="es-C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5833F2-25BE-40C2-A15F-7005B1D00CAB}" type="parTrans" cxnId="{8A730871-9959-4CA0-AE12-97032E0261EC}">
      <dgm:prSet/>
      <dgm:spPr/>
      <dgm:t>
        <a:bodyPr/>
        <a:lstStyle/>
        <a:p>
          <a:endParaRPr lang="es-CR"/>
        </a:p>
      </dgm:t>
    </dgm:pt>
    <dgm:pt modelId="{F9A74B31-B929-4C74-8B81-675E55091E16}" type="sibTrans" cxnId="{8A730871-9959-4CA0-AE12-97032E0261EC}">
      <dgm:prSet/>
      <dgm:spPr/>
      <dgm:t>
        <a:bodyPr/>
        <a:lstStyle/>
        <a:p>
          <a:endParaRPr lang="es-CR"/>
        </a:p>
      </dgm:t>
    </dgm:pt>
    <dgm:pt modelId="{DFCFC486-10C0-4D73-AFF2-615200258338}">
      <dgm:prSet phldrT="[Texto]" custT="1"/>
      <dgm:spPr/>
      <dgm:t>
        <a:bodyPr/>
        <a:lstStyle/>
        <a:p>
          <a:r>
            <a:rPr lang="es-C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Mucho de nuestras vidas gira alrededor del dinero</a:t>
          </a:r>
          <a:endParaRPr lang="es-CR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31E4A9-EA3E-46AC-A2B1-085A89A60406}" type="parTrans" cxnId="{5D364231-202F-4EA3-B124-65454F5E75B3}">
      <dgm:prSet/>
      <dgm:spPr/>
      <dgm:t>
        <a:bodyPr/>
        <a:lstStyle/>
        <a:p>
          <a:endParaRPr lang="es-CR"/>
        </a:p>
      </dgm:t>
    </dgm:pt>
    <dgm:pt modelId="{6AD17344-FCBF-40E6-93EE-061D8616DFA5}" type="sibTrans" cxnId="{5D364231-202F-4EA3-B124-65454F5E75B3}">
      <dgm:prSet/>
      <dgm:spPr/>
      <dgm:t>
        <a:bodyPr/>
        <a:lstStyle/>
        <a:p>
          <a:endParaRPr lang="es-CR"/>
        </a:p>
      </dgm:t>
    </dgm:pt>
    <dgm:pt modelId="{E11F5CDD-E694-4301-A519-2C8DA6F9DEAC}" type="pres">
      <dgm:prSet presAssocID="{D9A01255-17D6-4EF4-9E37-0944A2400FBD}" presName="Name0" presStyleCnt="0">
        <dgm:presLayoutVars>
          <dgm:dir/>
          <dgm:resizeHandles val="exact"/>
        </dgm:presLayoutVars>
      </dgm:prSet>
      <dgm:spPr/>
    </dgm:pt>
    <dgm:pt modelId="{14BCC97B-3185-4744-9F39-B40DF75A636F}" type="pres">
      <dgm:prSet presAssocID="{D9A01255-17D6-4EF4-9E37-0944A2400FBD}" presName="bkgdShp" presStyleLbl="alignAccFollowNode1" presStyleIdx="0" presStyleCnt="1"/>
      <dgm:spPr/>
    </dgm:pt>
    <dgm:pt modelId="{25A07DD1-0A9A-4DA5-86E9-13D9F2C1DC78}" type="pres">
      <dgm:prSet presAssocID="{D9A01255-17D6-4EF4-9E37-0944A2400FBD}" presName="linComp" presStyleCnt="0"/>
      <dgm:spPr/>
    </dgm:pt>
    <dgm:pt modelId="{39C33FD3-1033-4780-B64C-195599BA3B93}" type="pres">
      <dgm:prSet presAssocID="{B71373DE-1D45-49B9-8687-FAC94A03B489}" presName="compNode" presStyleCnt="0"/>
      <dgm:spPr/>
    </dgm:pt>
    <dgm:pt modelId="{18F9146C-0722-4C54-AC85-8773DF3AB146}" type="pres">
      <dgm:prSet presAssocID="{B71373DE-1D45-49B9-8687-FAC94A03B4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R"/>
        </a:p>
      </dgm:t>
    </dgm:pt>
    <dgm:pt modelId="{63095530-5180-4CEE-B1BF-E049B29E9E2A}" type="pres">
      <dgm:prSet presAssocID="{B71373DE-1D45-49B9-8687-FAC94A03B489}" presName="invisiNode" presStyleLbl="node1" presStyleIdx="0" presStyleCnt="3"/>
      <dgm:spPr/>
    </dgm:pt>
    <dgm:pt modelId="{590B2FB0-ED72-42C2-AA7A-89C023C60C48}" type="pres">
      <dgm:prSet presAssocID="{B71373DE-1D45-49B9-8687-FAC94A03B489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A00D47A-7F05-46FC-AC81-D1622C0A15FF}" type="pres">
      <dgm:prSet presAssocID="{3658BD67-BCE9-430D-AEE1-AACA240FC129}" presName="sibTrans" presStyleLbl="sibTrans2D1" presStyleIdx="0" presStyleCnt="0"/>
      <dgm:spPr/>
      <dgm:t>
        <a:bodyPr/>
        <a:lstStyle/>
        <a:p>
          <a:endParaRPr lang="es-CR"/>
        </a:p>
      </dgm:t>
    </dgm:pt>
    <dgm:pt modelId="{D15B9E61-036E-4F30-81B0-3C4BC12670C4}" type="pres">
      <dgm:prSet presAssocID="{060F3BE5-9A9E-4DD4-9DAA-75AC82E8EAB8}" presName="compNode" presStyleCnt="0"/>
      <dgm:spPr/>
    </dgm:pt>
    <dgm:pt modelId="{B3C27DA3-BBB2-4696-900F-DBD45FA7196B}" type="pres">
      <dgm:prSet presAssocID="{060F3BE5-9A9E-4DD4-9DAA-75AC82E8EAB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R"/>
        </a:p>
      </dgm:t>
    </dgm:pt>
    <dgm:pt modelId="{05DE2138-E8FA-496F-8765-865B009FFDB8}" type="pres">
      <dgm:prSet presAssocID="{060F3BE5-9A9E-4DD4-9DAA-75AC82E8EAB8}" presName="invisiNode" presStyleLbl="node1" presStyleIdx="1" presStyleCnt="3"/>
      <dgm:spPr/>
    </dgm:pt>
    <dgm:pt modelId="{8ACF412E-28ED-45B9-A2B0-E6C067B4707C}" type="pres">
      <dgm:prSet presAssocID="{060F3BE5-9A9E-4DD4-9DAA-75AC82E8EAB8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9BC1CAEE-319E-4AA4-BD48-C6866CB15D69}" type="pres">
      <dgm:prSet presAssocID="{F9A74B31-B929-4C74-8B81-675E55091E16}" presName="sibTrans" presStyleLbl="sibTrans2D1" presStyleIdx="0" presStyleCnt="0"/>
      <dgm:spPr/>
      <dgm:t>
        <a:bodyPr/>
        <a:lstStyle/>
        <a:p>
          <a:endParaRPr lang="es-CR"/>
        </a:p>
      </dgm:t>
    </dgm:pt>
    <dgm:pt modelId="{ADD39361-7334-4C0B-98D7-16DD49F1CAFA}" type="pres">
      <dgm:prSet presAssocID="{DFCFC486-10C0-4D73-AFF2-615200258338}" presName="compNode" presStyleCnt="0"/>
      <dgm:spPr/>
    </dgm:pt>
    <dgm:pt modelId="{2B740D14-D333-4042-846C-0F95181E78BD}" type="pres">
      <dgm:prSet presAssocID="{DFCFC486-10C0-4D73-AFF2-61520025833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R"/>
        </a:p>
      </dgm:t>
    </dgm:pt>
    <dgm:pt modelId="{2ECD97BD-D9F1-46A1-B1B5-B9878467CDAE}" type="pres">
      <dgm:prSet presAssocID="{DFCFC486-10C0-4D73-AFF2-615200258338}" presName="invisiNode" presStyleLbl="node1" presStyleIdx="2" presStyleCnt="3"/>
      <dgm:spPr/>
    </dgm:pt>
    <dgm:pt modelId="{6932D39D-E5A2-42EE-A866-525D2C66786B}" type="pres">
      <dgm:prSet presAssocID="{DFCFC486-10C0-4D73-AFF2-61520025833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F4F4B536-989B-4A51-99D9-83CC6548DCE9}" type="presOf" srcId="{D9A01255-17D6-4EF4-9E37-0944A2400FBD}" destId="{E11F5CDD-E694-4301-A519-2C8DA6F9DEAC}" srcOrd="0" destOrd="0" presId="urn:microsoft.com/office/officeart/2005/8/layout/pList2"/>
    <dgm:cxn modelId="{DBB98ADE-C472-479F-BFC7-F95E9E14344A}" type="presOf" srcId="{3658BD67-BCE9-430D-AEE1-AACA240FC129}" destId="{9A00D47A-7F05-46FC-AC81-D1622C0A15FF}" srcOrd="0" destOrd="0" presId="urn:microsoft.com/office/officeart/2005/8/layout/pList2"/>
    <dgm:cxn modelId="{8A730871-9959-4CA0-AE12-97032E0261EC}" srcId="{D9A01255-17D6-4EF4-9E37-0944A2400FBD}" destId="{060F3BE5-9A9E-4DD4-9DAA-75AC82E8EAB8}" srcOrd="1" destOrd="0" parTransId="{2C5833F2-25BE-40C2-A15F-7005B1D00CAB}" sibTransId="{F9A74B31-B929-4C74-8B81-675E55091E16}"/>
    <dgm:cxn modelId="{2B53D6C3-79BE-4BE2-80F5-4C6832751F18}" type="presOf" srcId="{DFCFC486-10C0-4D73-AFF2-615200258338}" destId="{2B740D14-D333-4042-846C-0F95181E78BD}" srcOrd="0" destOrd="0" presId="urn:microsoft.com/office/officeart/2005/8/layout/pList2"/>
    <dgm:cxn modelId="{B64FA4CA-C2BC-4780-9B1E-07EC9D44B46C}" type="presOf" srcId="{F9A74B31-B929-4C74-8B81-675E55091E16}" destId="{9BC1CAEE-319E-4AA4-BD48-C6866CB15D69}" srcOrd="0" destOrd="0" presId="urn:microsoft.com/office/officeart/2005/8/layout/pList2"/>
    <dgm:cxn modelId="{55DFB07B-B97E-47B3-B95F-877B735E173D}" type="presOf" srcId="{B71373DE-1D45-49B9-8687-FAC94A03B489}" destId="{18F9146C-0722-4C54-AC85-8773DF3AB146}" srcOrd="0" destOrd="0" presId="urn:microsoft.com/office/officeart/2005/8/layout/pList2"/>
    <dgm:cxn modelId="{D1F71CFE-469D-4B99-B5B1-572E8B4DFD63}" srcId="{D9A01255-17D6-4EF4-9E37-0944A2400FBD}" destId="{B71373DE-1D45-49B9-8687-FAC94A03B489}" srcOrd="0" destOrd="0" parTransId="{E1277998-278C-46CA-9A7E-5FC0BB6F8979}" sibTransId="{3658BD67-BCE9-430D-AEE1-AACA240FC129}"/>
    <dgm:cxn modelId="{5D364231-202F-4EA3-B124-65454F5E75B3}" srcId="{D9A01255-17D6-4EF4-9E37-0944A2400FBD}" destId="{DFCFC486-10C0-4D73-AFF2-615200258338}" srcOrd="2" destOrd="0" parTransId="{AF31E4A9-EA3E-46AC-A2B1-085A89A60406}" sibTransId="{6AD17344-FCBF-40E6-93EE-061D8616DFA5}"/>
    <dgm:cxn modelId="{E06371EF-A273-42AE-B5EB-E8B36B03E124}" type="presOf" srcId="{060F3BE5-9A9E-4DD4-9DAA-75AC82E8EAB8}" destId="{B3C27DA3-BBB2-4696-900F-DBD45FA7196B}" srcOrd="0" destOrd="0" presId="urn:microsoft.com/office/officeart/2005/8/layout/pList2"/>
    <dgm:cxn modelId="{EC7890CE-CAB4-44DE-A5F4-785419EFE5D9}" type="presParOf" srcId="{E11F5CDD-E694-4301-A519-2C8DA6F9DEAC}" destId="{14BCC97B-3185-4744-9F39-B40DF75A636F}" srcOrd="0" destOrd="0" presId="urn:microsoft.com/office/officeart/2005/8/layout/pList2"/>
    <dgm:cxn modelId="{352257CF-9CDB-4092-A7B5-F7C84926601A}" type="presParOf" srcId="{E11F5CDD-E694-4301-A519-2C8DA6F9DEAC}" destId="{25A07DD1-0A9A-4DA5-86E9-13D9F2C1DC78}" srcOrd="1" destOrd="0" presId="urn:microsoft.com/office/officeart/2005/8/layout/pList2"/>
    <dgm:cxn modelId="{E59056F9-24B9-4531-A1C5-7E6392725CDB}" type="presParOf" srcId="{25A07DD1-0A9A-4DA5-86E9-13D9F2C1DC78}" destId="{39C33FD3-1033-4780-B64C-195599BA3B93}" srcOrd="0" destOrd="0" presId="urn:microsoft.com/office/officeart/2005/8/layout/pList2"/>
    <dgm:cxn modelId="{DA36520B-7DC1-42A7-81F7-9E775959DD2E}" type="presParOf" srcId="{39C33FD3-1033-4780-B64C-195599BA3B93}" destId="{18F9146C-0722-4C54-AC85-8773DF3AB146}" srcOrd="0" destOrd="0" presId="urn:microsoft.com/office/officeart/2005/8/layout/pList2"/>
    <dgm:cxn modelId="{D09A744F-06DA-4A46-80BD-A394FC078288}" type="presParOf" srcId="{39C33FD3-1033-4780-B64C-195599BA3B93}" destId="{63095530-5180-4CEE-B1BF-E049B29E9E2A}" srcOrd="1" destOrd="0" presId="urn:microsoft.com/office/officeart/2005/8/layout/pList2"/>
    <dgm:cxn modelId="{E93AD048-B6D6-4A98-8F7D-D76586E8EDE7}" type="presParOf" srcId="{39C33FD3-1033-4780-B64C-195599BA3B93}" destId="{590B2FB0-ED72-42C2-AA7A-89C023C60C48}" srcOrd="2" destOrd="0" presId="urn:microsoft.com/office/officeart/2005/8/layout/pList2"/>
    <dgm:cxn modelId="{1EEF7E6C-5969-4975-80F0-34E36C0032C1}" type="presParOf" srcId="{25A07DD1-0A9A-4DA5-86E9-13D9F2C1DC78}" destId="{9A00D47A-7F05-46FC-AC81-D1622C0A15FF}" srcOrd="1" destOrd="0" presId="urn:microsoft.com/office/officeart/2005/8/layout/pList2"/>
    <dgm:cxn modelId="{B1E4FC60-02D2-47A1-AACE-57468928D218}" type="presParOf" srcId="{25A07DD1-0A9A-4DA5-86E9-13D9F2C1DC78}" destId="{D15B9E61-036E-4F30-81B0-3C4BC12670C4}" srcOrd="2" destOrd="0" presId="urn:microsoft.com/office/officeart/2005/8/layout/pList2"/>
    <dgm:cxn modelId="{41ED54BB-A9E2-4247-A889-DD70656CED13}" type="presParOf" srcId="{D15B9E61-036E-4F30-81B0-3C4BC12670C4}" destId="{B3C27DA3-BBB2-4696-900F-DBD45FA7196B}" srcOrd="0" destOrd="0" presId="urn:microsoft.com/office/officeart/2005/8/layout/pList2"/>
    <dgm:cxn modelId="{C7792308-8DEE-44AF-870C-6CFD27884757}" type="presParOf" srcId="{D15B9E61-036E-4F30-81B0-3C4BC12670C4}" destId="{05DE2138-E8FA-496F-8765-865B009FFDB8}" srcOrd="1" destOrd="0" presId="urn:microsoft.com/office/officeart/2005/8/layout/pList2"/>
    <dgm:cxn modelId="{32BD3A4A-904D-4CB3-BB73-41756513B739}" type="presParOf" srcId="{D15B9E61-036E-4F30-81B0-3C4BC12670C4}" destId="{8ACF412E-28ED-45B9-A2B0-E6C067B4707C}" srcOrd="2" destOrd="0" presId="urn:microsoft.com/office/officeart/2005/8/layout/pList2"/>
    <dgm:cxn modelId="{72CE8CAC-F8EB-455F-8279-30400F35A9D2}" type="presParOf" srcId="{25A07DD1-0A9A-4DA5-86E9-13D9F2C1DC78}" destId="{9BC1CAEE-319E-4AA4-BD48-C6866CB15D69}" srcOrd="3" destOrd="0" presId="urn:microsoft.com/office/officeart/2005/8/layout/pList2"/>
    <dgm:cxn modelId="{73372276-D977-4C13-9065-FAB456DAECE6}" type="presParOf" srcId="{25A07DD1-0A9A-4DA5-86E9-13D9F2C1DC78}" destId="{ADD39361-7334-4C0B-98D7-16DD49F1CAFA}" srcOrd="4" destOrd="0" presId="urn:microsoft.com/office/officeart/2005/8/layout/pList2"/>
    <dgm:cxn modelId="{D862290B-E6F8-4174-87D2-34B61C6D1785}" type="presParOf" srcId="{ADD39361-7334-4C0B-98D7-16DD49F1CAFA}" destId="{2B740D14-D333-4042-846C-0F95181E78BD}" srcOrd="0" destOrd="0" presId="urn:microsoft.com/office/officeart/2005/8/layout/pList2"/>
    <dgm:cxn modelId="{FBB72461-66A8-43F1-BEAD-F8320D0807E2}" type="presParOf" srcId="{ADD39361-7334-4C0B-98D7-16DD49F1CAFA}" destId="{2ECD97BD-D9F1-46A1-B1B5-B9878467CDAE}" srcOrd="1" destOrd="0" presId="urn:microsoft.com/office/officeart/2005/8/layout/pList2"/>
    <dgm:cxn modelId="{50B9B4F8-6F64-47E2-A6FE-3D70F4A04BC4}" type="presParOf" srcId="{ADD39361-7334-4C0B-98D7-16DD49F1CAFA}" destId="{6932D39D-E5A2-42EE-A866-525D2C66786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BCA05-39FC-4F0F-A340-15FD2F721A26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202D8-7BE2-4184-B1D0-9B15AA48F266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3074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 smtClean="0"/>
              <a:t>Este mundo tratará de convencerte de que tus propósitos, metas, significado, autoestima, ambición y energía vital deben estar envueltos en cosas materiales.</a:t>
            </a:r>
          </a:p>
          <a:p>
            <a:r>
              <a:rPr lang="es-CR" dirty="0" smtClean="0"/>
              <a:t>No se trata de negar la realidad de la vida y tratar de encubrirla con una actitud positiva. Se trata de vivir la verdad de la presencia de Dios en su vida.</a:t>
            </a:r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202D8-7BE2-4184-B1D0-9B15AA48F266}" type="slidenum">
              <a:rPr lang="es-CR" smtClean="0"/>
              <a:t>31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9687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2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7256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4891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6088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7478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1343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963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9305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453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0686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2019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B874D-C718-47B7-97BC-9C6FCE8E8434}" type="datetimeFigureOut">
              <a:rPr lang="es-CR" smtClean="0"/>
              <a:t>3/11/2020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8B42-5EB1-4CBB-AE4C-06745066B18C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025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326549"/>
            <a:ext cx="12192000" cy="2387600"/>
          </a:xfrm>
          <a:solidFill>
            <a:srgbClr val="1C1C1C">
              <a:alpha val="30196"/>
            </a:srgbClr>
          </a:solidFill>
        </p:spPr>
        <p:txBody>
          <a:bodyPr anchor="ctr">
            <a:normAutofit/>
          </a:bodyPr>
          <a:lstStyle/>
          <a:p>
            <a:r>
              <a:rPr lang="es-C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Finanzas personales</a:t>
            </a:r>
            <a:r>
              <a:rPr lang="es-CR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/>
            </a:r>
            <a:br>
              <a:rPr lang="es-CR" sz="5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es-CR" sz="5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con </a:t>
            </a:r>
            <a:r>
              <a:rPr lang="es-CR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la Biblia</a:t>
            </a:r>
            <a:endParaRPr lang="es-C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3714149"/>
            <a:ext cx="12192000" cy="1747837"/>
          </a:xfrm>
          <a:solidFill>
            <a:srgbClr val="1C1C1C">
              <a:alpha val="30196"/>
            </a:srgbClr>
          </a:solidFill>
        </p:spPr>
        <p:txBody>
          <a:bodyPr/>
          <a:lstStyle/>
          <a:p>
            <a:endParaRPr lang="es-CR" dirty="0" smtClean="0"/>
          </a:p>
          <a:p>
            <a:r>
              <a:rPr lang="es-C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 de Mayordomía Bíblica</a:t>
            </a:r>
          </a:p>
          <a:p>
            <a:r>
              <a:rPr lang="es-C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5</a:t>
            </a:r>
            <a:endParaRPr lang="es-C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97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5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87"/>
            <a:ext cx="12192000" cy="64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>
            <a:extLst>
              <a:ext uri="{FF2B5EF4-FFF2-40B4-BE49-F238E27FC236}">
                <a16:creationId xmlns:a16="http://schemas.microsoft.com/office/drawing/2014/main" xmlns="" id="{44CC2608-9F95-428D-970D-50194D85D843}"/>
              </a:ext>
            </a:extLst>
          </p:cNvPr>
          <p:cNvSpPr/>
          <p:nvPr/>
        </p:nvSpPr>
        <p:spPr>
          <a:xfrm>
            <a:off x="337980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Planeación</a:t>
            </a:r>
          </a:p>
        </p:txBody>
      </p:sp>
      <p:sp>
        <p:nvSpPr>
          <p:cNvPr id="1945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R" altLang="es-CR" smtClean="0"/>
              <a:t>Principios de la mayordomía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xmlns="" id="{7A6D9A30-1EA1-4AD4-8F77-C5F5D492752F}"/>
              </a:ext>
            </a:extLst>
          </p:cNvPr>
          <p:cNvSpPr/>
          <p:nvPr/>
        </p:nvSpPr>
        <p:spPr>
          <a:xfrm>
            <a:off x="423861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Perseverancia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xmlns="" id="{09B5B4B1-E1F5-4E31-8053-6D89A5DF5123}"/>
              </a:ext>
            </a:extLst>
          </p:cNvPr>
          <p:cNvSpPr/>
          <p:nvPr/>
        </p:nvSpPr>
        <p:spPr>
          <a:xfrm>
            <a:off x="5095868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xmlns="" id="{A9A626D3-1DEE-45AB-801A-F9F34FE37593}"/>
              </a:ext>
            </a:extLst>
          </p:cNvPr>
          <p:cNvSpPr/>
          <p:nvPr/>
        </p:nvSpPr>
        <p:spPr>
          <a:xfrm>
            <a:off x="602456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xmlns="" id="{BACBCD17-D382-4E8D-830A-4A48ECA4F0E8}"/>
              </a:ext>
            </a:extLst>
          </p:cNvPr>
          <p:cNvSpPr/>
          <p:nvPr/>
        </p:nvSpPr>
        <p:spPr>
          <a:xfrm>
            <a:off x="6953256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2" name="10 Rectángulo">
            <a:extLst>
              <a:ext uri="{FF2B5EF4-FFF2-40B4-BE49-F238E27FC236}">
                <a16:creationId xmlns:a16="http://schemas.microsoft.com/office/drawing/2014/main" xmlns="" id="{8030688A-CD1A-4890-99E6-8FE35A8EA7AD}"/>
              </a:ext>
            </a:extLst>
          </p:cNvPr>
          <p:cNvSpPr/>
          <p:nvPr/>
        </p:nvSpPr>
        <p:spPr>
          <a:xfrm>
            <a:off x="788195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4" name="3 Recortar rectángulo de esquina del mismo lado">
            <a:extLst>
              <a:ext uri="{FF2B5EF4-FFF2-40B4-BE49-F238E27FC236}">
                <a16:creationId xmlns:a16="http://schemas.microsoft.com/office/drawing/2014/main" xmlns="" id="{20D23FAB-8084-4E9E-ACB8-2D5D4B992E93}"/>
              </a:ext>
            </a:extLst>
          </p:cNvPr>
          <p:cNvSpPr/>
          <p:nvPr/>
        </p:nvSpPr>
        <p:spPr>
          <a:xfrm>
            <a:off x="2881290" y="5357826"/>
            <a:ext cx="6000792" cy="71438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Mayordomía</a:t>
            </a:r>
          </a:p>
        </p:txBody>
      </p:sp>
      <p:sp>
        <p:nvSpPr>
          <p:cNvPr id="10" name="9 Triángulo isósceles">
            <a:extLst>
              <a:ext uri="{FF2B5EF4-FFF2-40B4-BE49-F238E27FC236}">
                <a16:creationId xmlns:a16="http://schemas.microsoft.com/office/drawing/2014/main" xmlns="" id="{89366E35-4146-406F-ABF1-FD5428BDF376}"/>
              </a:ext>
            </a:extLst>
          </p:cNvPr>
          <p:cNvSpPr/>
          <p:nvPr/>
        </p:nvSpPr>
        <p:spPr>
          <a:xfrm>
            <a:off x="2881290" y="1571612"/>
            <a:ext cx="5857916" cy="1214446"/>
          </a:xfrm>
          <a:prstGeom prst="triangle">
            <a:avLst>
              <a:gd name="adj" fmla="val 4979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Prosperidad integral</a:t>
            </a:r>
          </a:p>
        </p:txBody>
      </p:sp>
    </p:spTree>
    <p:extLst>
      <p:ext uri="{BB962C8B-B14F-4D97-AF65-F5344CB8AC3E}">
        <p14:creationId xmlns:p14="http://schemas.microsoft.com/office/powerpoint/2010/main" val="30799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-10886"/>
            <a:ext cx="8013700" cy="68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8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1" y="10906"/>
            <a:ext cx="11009999" cy="68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>
            <a:extLst>
              <a:ext uri="{FF2B5EF4-FFF2-40B4-BE49-F238E27FC236}">
                <a16:creationId xmlns:a16="http://schemas.microsoft.com/office/drawing/2014/main" xmlns="" id="{7C7BFE75-3F99-4B77-88D2-6407E87271CD}"/>
              </a:ext>
            </a:extLst>
          </p:cNvPr>
          <p:cNvSpPr/>
          <p:nvPr/>
        </p:nvSpPr>
        <p:spPr>
          <a:xfrm>
            <a:off x="337980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Planeación</a:t>
            </a:r>
          </a:p>
        </p:txBody>
      </p:sp>
      <p:sp>
        <p:nvSpPr>
          <p:cNvPr id="2150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R" altLang="es-CR" smtClean="0"/>
              <a:t>Principios de la mayordomía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xmlns="" id="{05BDCFBD-12C6-4DE1-9DFE-4317D5F1BE4E}"/>
              </a:ext>
            </a:extLst>
          </p:cNvPr>
          <p:cNvSpPr/>
          <p:nvPr/>
        </p:nvSpPr>
        <p:spPr>
          <a:xfrm>
            <a:off x="423861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Perseverancia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xmlns="" id="{B62F7770-C3F4-4266-8C6F-747B5DE04F10}"/>
              </a:ext>
            </a:extLst>
          </p:cNvPr>
          <p:cNvSpPr/>
          <p:nvPr/>
        </p:nvSpPr>
        <p:spPr>
          <a:xfrm>
            <a:off x="5095868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Carácter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xmlns="" id="{F2B1BB7D-428F-4920-BF80-C8B54CC0C4D2}"/>
              </a:ext>
            </a:extLst>
          </p:cNvPr>
          <p:cNvSpPr/>
          <p:nvPr/>
        </p:nvSpPr>
        <p:spPr>
          <a:xfrm>
            <a:off x="602456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xmlns="" id="{C4ECB37F-9ACB-43FA-9B0E-6329A107E092}"/>
              </a:ext>
            </a:extLst>
          </p:cNvPr>
          <p:cNvSpPr/>
          <p:nvPr/>
        </p:nvSpPr>
        <p:spPr>
          <a:xfrm>
            <a:off x="6953256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2" name="10 Rectángulo">
            <a:extLst>
              <a:ext uri="{FF2B5EF4-FFF2-40B4-BE49-F238E27FC236}">
                <a16:creationId xmlns:a16="http://schemas.microsoft.com/office/drawing/2014/main" xmlns="" id="{E01868D6-52A4-4CAE-8CDA-664805DB407A}"/>
              </a:ext>
            </a:extLst>
          </p:cNvPr>
          <p:cNvSpPr/>
          <p:nvPr/>
        </p:nvSpPr>
        <p:spPr>
          <a:xfrm>
            <a:off x="788195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4" name="3 Recortar rectángulo de esquina del mismo lado">
            <a:extLst>
              <a:ext uri="{FF2B5EF4-FFF2-40B4-BE49-F238E27FC236}">
                <a16:creationId xmlns:a16="http://schemas.microsoft.com/office/drawing/2014/main" xmlns="" id="{19C99082-C21B-4A9C-AA80-21FC62BB0E77}"/>
              </a:ext>
            </a:extLst>
          </p:cNvPr>
          <p:cNvSpPr/>
          <p:nvPr/>
        </p:nvSpPr>
        <p:spPr>
          <a:xfrm>
            <a:off x="2881290" y="5357826"/>
            <a:ext cx="6000792" cy="71438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Mayordomía</a:t>
            </a:r>
          </a:p>
        </p:txBody>
      </p:sp>
      <p:sp>
        <p:nvSpPr>
          <p:cNvPr id="10" name="9 Triángulo isósceles">
            <a:extLst>
              <a:ext uri="{FF2B5EF4-FFF2-40B4-BE49-F238E27FC236}">
                <a16:creationId xmlns:a16="http://schemas.microsoft.com/office/drawing/2014/main" xmlns="" id="{901BAED9-6B24-4416-9E4F-E79796342338}"/>
              </a:ext>
            </a:extLst>
          </p:cNvPr>
          <p:cNvSpPr/>
          <p:nvPr/>
        </p:nvSpPr>
        <p:spPr>
          <a:xfrm>
            <a:off x="2881290" y="1571612"/>
            <a:ext cx="5857916" cy="1214446"/>
          </a:xfrm>
          <a:prstGeom prst="triangle">
            <a:avLst>
              <a:gd name="adj" fmla="val 4979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Prosperidad integral</a:t>
            </a:r>
          </a:p>
        </p:txBody>
      </p:sp>
    </p:spTree>
    <p:extLst>
      <p:ext uri="{BB962C8B-B14F-4D97-AF65-F5344CB8AC3E}">
        <p14:creationId xmlns:p14="http://schemas.microsoft.com/office/powerpoint/2010/main" val="2246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8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>
            <a:extLst>
              <a:ext uri="{FF2B5EF4-FFF2-40B4-BE49-F238E27FC236}">
                <a16:creationId xmlns:a16="http://schemas.microsoft.com/office/drawing/2014/main" xmlns="" id="{1EA81DBD-54F3-4B15-B540-4880155D24F5}"/>
              </a:ext>
            </a:extLst>
          </p:cNvPr>
          <p:cNvSpPr/>
          <p:nvPr/>
        </p:nvSpPr>
        <p:spPr>
          <a:xfrm>
            <a:off x="337980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Planeación</a:t>
            </a:r>
          </a:p>
        </p:txBody>
      </p:sp>
      <p:sp>
        <p:nvSpPr>
          <p:cNvPr id="2457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R" altLang="es-CR" smtClean="0"/>
              <a:t>Principios de la mayordomía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xmlns="" id="{39509B36-8115-4E06-9314-6489D57D04D9}"/>
              </a:ext>
            </a:extLst>
          </p:cNvPr>
          <p:cNvSpPr/>
          <p:nvPr/>
        </p:nvSpPr>
        <p:spPr>
          <a:xfrm>
            <a:off x="423861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Perseverancia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xmlns="" id="{D8801E7C-6D3C-4B5E-9EAB-7DFE6B24F175}"/>
              </a:ext>
            </a:extLst>
          </p:cNvPr>
          <p:cNvSpPr/>
          <p:nvPr/>
        </p:nvSpPr>
        <p:spPr>
          <a:xfrm>
            <a:off x="5095868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Carácter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xmlns="" id="{BF46339D-9A21-4ECB-BB4F-0DDFAC78C55F}"/>
              </a:ext>
            </a:extLst>
          </p:cNvPr>
          <p:cNvSpPr/>
          <p:nvPr/>
        </p:nvSpPr>
        <p:spPr>
          <a:xfrm>
            <a:off x="602456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Estilo de vida</a:t>
            </a: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xmlns="" id="{F0877B5D-B511-434B-8AF2-BC35B9E7E28E}"/>
              </a:ext>
            </a:extLst>
          </p:cNvPr>
          <p:cNvSpPr/>
          <p:nvPr/>
        </p:nvSpPr>
        <p:spPr>
          <a:xfrm>
            <a:off x="6953256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2" name="10 Rectángulo">
            <a:extLst>
              <a:ext uri="{FF2B5EF4-FFF2-40B4-BE49-F238E27FC236}">
                <a16:creationId xmlns:a16="http://schemas.microsoft.com/office/drawing/2014/main" xmlns="" id="{CF137335-F9EF-418F-BEDD-498E5B7171D0}"/>
              </a:ext>
            </a:extLst>
          </p:cNvPr>
          <p:cNvSpPr/>
          <p:nvPr/>
        </p:nvSpPr>
        <p:spPr>
          <a:xfrm>
            <a:off x="788195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4" name="3 Recortar rectángulo de esquina del mismo lado">
            <a:extLst>
              <a:ext uri="{FF2B5EF4-FFF2-40B4-BE49-F238E27FC236}">
                <a16:creationId xmlns:a16="http://schemas.microsoft.com/office/drawing/2014/main" xmlns="" id="{7F042D0D-10EC-483E-8718-A4A3E0B70B99}"/>
              </a:ext>
            </a:extLst>
          </p:cNvPr>
          <p:cNvSpPr/>
          <p:nvPr/>
        </p:nvSpPr>
        <p:spPr>
          <a:xfrm>
            <a:off x="2881290" y="5357826"/>
            <a:ext cx="6000792" cy="71438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Mayordomía</a:t>
            </a:r>
          </a:p>
        </p:txBody>
      </p:sp>
      <p:sp>
        <p:nvSpPr>
          <p:cNvPr id="10" name="9 Triángulo isósceles">
            <a:extLst>
              <a:ext uri="{FF2B5EF4-FFF2-40B4-BE49-F238E27FC236}">
                <a16:creationId xmlns:a16="http://schemas.microsoft.com/office/drawing/2014/main" xmlns="" id="{173EACE0-F3B3-448D-B400-D98EA05A322B}"/>
              </a:ext>
            </a:extLst>
          </p:cNvPr>
          <p:cNvSpPr/>
          <p:nvPr/>
        </p:nvSpPr>
        <p:spPr>
          <a:xfrm>
            <a:off x="2881290" y="1571612"/>
            <a:ext cx="5857916" cy="1214446"/>
          </a:xfrm>
          <a:prstGeom prst="triangle">
            <a:avLst>
              <a:gd name="adj" fmla="val 4979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Prosperidad integral</a:t>
            </a:r>
          </a:p>
        </p:txBody>
      </p:sp>
    </p:spTree>
    <p:extLst>
      <p:ext uri="{BB962C8B-B14F-4D97-AF65-F5344CB8AC3E}">
        <p14:creationId xmlns:p14="http://schemas.microsoft.com/office/powerpoint/2010/main" val="9305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32" y="216310"/>
            <a:ext cx="12211665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33" y="12700"/>
            <a:ext cx="9127067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"/>
            <a:ext cx="12192000" cy="68760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8761" y="1328839"/>
            <a:ext cx="9144000" cy="4894979"/>
          </a:xfrm>
        </p:spPr>
        <p:txBody>
          <a:bodyPr/>
          <a:lstStyle/>
          <a:p>
            <a:pPr algn="l"/>
            <a:r>
              <a:rPr lang="es-C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necesidad de </a:t>
            </a:r>
            <a:br>
              <a:rPr lang="es-C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aprender y recibir consejo</a:t>
            </a:r>
            <a:endParaRPr lang="es-C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89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lindro 6"/>
          <p:cNvSpPr/>
          <p:nvPr/>
        </p:nvSpPr>
        <p:spPr>
          <a:xfrm>
            <a:off x="4559300" y="1535836"/>
            <a:ext cx="3073400" cy="4136993"/>
          </a:xfrm>
          <a:prstGeom prst="can">
            <a:avLst>
              <a:gd name="adj" fmla="val 501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3600" b="1" dirty="0" smtClean="0"/>
          </a:p>
          <a:p>
            <a:pPr algn="ctr"/>
            <a:r>
              <a:rPr lang="es-C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dinero y</a:t>
            </a:r>
          </a:p>
          <a:p>
            <a:pPr algn="ctr"/>
            <a:r>
              <a:rPr lang="es-C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posesiones</a:t>
            </a:r>
            <a:endParaRPr lang="es-C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lipse 3"/>
          <p:cNvSpPr/>
          <p:nvPr/>
        </p:nvSpPr>
        <p:spPr>
          <a:xfrm>
            <a:off x="4559300" y="1277239"/>
            <a:ext cx="3073400" cy="211666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2350</a:t>
            </a:r>
            <a:endParaRPr lang="es-C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ilindro 7"/>
          <p:cNvSpPr/>
          <p:nvPr/>
        </p:nvSpPr>
        <p:spPr>
          <a:xfrm>
            <a:off x="8204200" y="1535836"/>
            <a:ext cx="3073400" cy="4136993"/>
          </a:xfrm>
          <a:prstGeom prst="can">
            <a:avLst>
              <a:gd name="adj" fmla="val 4666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3600" b="1" dirty="0" smtClean="0"/>
          </a:p>
          <a:p>
            <a:pPr algn="ctr"/>
            <a:r>
              <a:rPr lang="es-C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endParaRPr lang="es-C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ilindro 8"/>
          <p:cNvSpPr/>
          <p:nvPr/>
        </p:nvSpPr>
        <p:spPr>
          <a:xfrm>
            <a:off x="914400" y="1535836"/>
            <a:ext cx="3073400" cy="4136993"/>
          </a:xfrm>
          <a:prstGeom prst="can">
            <a:avLst>
              <a:gd name="adj" fmla="val 4897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R" sz="3600" b="1" dirty="0" smtClean="0"/>
          </a:p>
          <a:p>
            <a:pPr algn="ctr"/>
            <a:r>
              <a:rPr lang="es-C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</a:t>
            </a:r>
            <a:endParaRPr lang="es-C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lipse 4"/>
          <p:cNvSpPr/>
          <p:nvPr/>
        </p:nvSpPr>
        <p:spPr>
          <a:xfrm>
            <a:off x="8204200" y="1277239"/>
            <a:ext cx="3073400" cy="211666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270</a:t>
            </a:r>
            <a:endParaRPr lang="es-C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ipse 5"/>
          <p:cNvSpPr/>
          <p:nvPr/>
        </p:nvSpPr>
        <p:spPr>
          <a:xfrm>
            <a:off x="914400" y="1277239"/>
            <a:ext cx="3073400" cy="211666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375</a:t>
            </a:r>
            <a:endParaRPr lang="es-C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2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8" grpId="0" animBg="1"/>
      <p:bldP spid="9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56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96825" y="6221691"/>
            <a:ext cx="3996965" cy="636309"/>
          </a:xfrm>
          <a:prstGeom prst="rect">
            <a:avLst/>
          </a:prstGeom>
          <a:solidFill>
            <a:srgbClr val="69B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Rectángulo 5"/>
          <p:cNvSpPr/>
          <p:nvPr/>
        </p:nvSpPr>
        <p:spPr>
          <a:xfrm>
            <a:off x="1839798" y="5903536"/>
            <a:ext cx="799707" cy="636309"/>
          </a:xfrm>
          <a:prstGeom prst="rect">
            <a:avLst/>
          </a:prstGeom>
          <a:solidFill>
            <a:srgbClr val="69B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299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08389" y="1859340"/>
            <a:ext cx="8775223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S" sz="6000" b="1" dirty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US" sz="6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odos necesitamos</a:t>
            </a:r>
          </a:p>
          <a:p>
            <a:pPr algn="ctr"/>
            <a:r>
              <a:rPr lang="es-US" sz="115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afilar el hacha</a:t>
            </a:r>
            <a:endParaRPr lang="es-CR" sz="11500" b="1" dirty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66950" y="1859340"/>
            <a:ext cx="9458102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US" sz="60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¿Qué significa</a:t>
            </a:r>
          </a:p>
          <a:p>
            <a:pPr algn="ctr"/>
            <a:r>
              <a:rPr lang="es-US" sz="11500" b="1" dirty="0" smtClean="0">
                <a:ln w="222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afilar el hacha?</a:t>
            </a:r>
            <a:endParaRPr lang="es-CR" sz="11500" b="1" dirty="0">
              <a:ln w="22225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9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alaadlopez.com/wp-content/uploads/2015/10/stock-vector-donkey-and-his-carrot-252680392-e14466558675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/>
          <a:stretch/>
        </p:blipFill>
        <p:spPr bwMode="auto">
          <a:xfrm>
            <a:off x="2784633" y="1968453"/>
            <a:ext cx="9144000" cy="48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4 CuadroTexto"/>
          <p:cNvSpPr txBox="1"/>
          <p:nvPr/>
        </p:nvSpPr>
        <p:spPr>
          <a:xfrm>
            <a:off x="1079788" y="755115"/>
            <a:ext cx="87012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R" sz="3600" dirty="0" smtClean="0"/>
              <a:t>“</a:t>
            </a:r>
            <a:r>
              <a:rPr lang="es-CR" sz="3600" i="1" dirty="0" smtClean="0"/>
              <a:t>Los problemas de dinero </a:t>
            </a:r>
          </a:p>
          <a:p>
            <a:pPr algn="r"/>
            <a:r>
              <a:rPr lang="es-CR" sz="3600" i="1" dirty="0" smtClean="0"/>
              <a:t>no se resuelven con más dinero, </a:t>
            </a:r>
          </a:p>
          <a:p>
            <a:pPr algn="r"/>
            <a:r>
              <a:rPr lang="es-CR" sz="3600" i="1" dirty="0" smtClean="0"/>
              <a:t>sino con educación en inteligencia financiera</a:t>
            </a:r>
            <a:r>
              <a:rPr lang="es-CR" sz="3600" dirty="0" smtClean="0"/>
              <a:t>”</a:t>
            </a:r>
          </a:p>
          <a:p>
            <a:pPr algn="r"/>
            <a:r>
              <a:rPr lang="es-CR" sz="2800" dirty="0" smtClean="0"/>
              <a:t>Robert </a:t>
            </a:r>
            <a:r>
              <a:rPr lang="es-CR" sz="2800" dirty="0" err="1" smtClean="0"/>
              <a:t>Kiyosaki</a:t>
            </a:r>
            <a:endParaRPr lang="es-CR" sz="2800" dirty="0"/>
          </a:p>
        </p:txBody>
      </p:sp>
    </p:spTree>
    <p:extLst>
      <p:ext uri="{BB962C8B-B14F-4D97-AF65-F5344CB8AC3E}">
        <p14:creationId xmlns:p14="http://schemas.microsoft.com/office/powerpoint/2010/main" val="9058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47828" y="1008673"/>
            <a:ext cx="949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4800" b="1" dirty="0" smtClean="0">
                <a:solidFill>
                  <a:schemeClr val="accent5">
                    <a:lumMod val="50000"/>
                  </a:schemeClr>
                </a:solidFill>
              </a:rPr>
              <a:t>Aprender sobre el manejo del dinero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61111" y="2623795"/>
            <a:ext cx="4866213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US" sz="3200" b="1" dirty="0" smtClean="0">
                <a:solidFill>
                  <a:schemeClr val="accent5">
                    <a:lumMod val="75000"/>
                  </a:schemeClr>
                </a:solidFill>
              </a:rPr>
              <a:t>Recibir consejo oportuno: </a:t>
            </a:r>
          </a:p>
          <a:p>
            <a:r>
              <a:rPr lang="es-CR" sz="3200" dirty="0" smtClean="0"/>
              <a:t>“Escucha </a:t>
            </a:r>
            <a:r>
              <a:rPr lang="es-CR" sz="3200" dirty="0"/>
              <a:t>el consejo, y recibe la corrección,</a:t>
            </a:r>
            <a:br>
              <a:rPr lang="es-CR" sz="3200" dirty="0"/>
            </a:br>
            <a:r>
              <a:rPr lang="es-CR" sz="3200" dirty="0"/>
              <a:t>Para que seas sabio en tu </a:t>
            </a:r>
            <a:r>
              <a:rPr lang="es-CR" sz="3200" dirty="0" smtClean="0"/>
              <a:t>vejez” Proverbios 19:20</a:t>
            </a:r>
            <a:endParaRPr lang="es-US" sz="3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32843" y="2623795"/>
            <a:ext cx="4866213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US" sz="3200" b="1" dirty="0" smtClean="0">
                <a:solidFill>
                  <a:schemeClr val="accent5">
                    <a:lumMod val="75000"/>
                  </a:schemeClr>
                </a:solidFill>
              </a:rPr>
              <a:t>Con una base bíblica:</a:t>
            </a:r>
          </a:p>
          <a:p>
            <a:r>
              <a:rPr lang="es-US" sz="3200" dirty="0"/>
              <a:t>“Lámpara es a mis pies tu Palabra y lumbrera a mi camino” Salmos </a:t>
            </a:r>
            <a:r>
              <a:rPr lang="es-US" sz="3200" dirty="0" smtClean="0"/>
              <a:t>119:105</a:t>
            </a:r>
          </a:p>
          <a:p>
            <a:endParaRPr lang="es-US" sz="3200" dirty="0"/>
          </a:p>
        </p:txBody>
      </p:sp>
    </p:spTree>
    <p:extLst>
      <p:ext uri="{BB962C8B-B14F-4D97-AF65-F5344CB8AC3E}">
        <p14:creationId xmlns:p14="http://schemas.microsoft.com/office/powerpoint/2010/main" val="28104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7C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5134"/>
          <a:stretch/>
        </p:blipFill>
        <p:spPr>
          <a:xfrm>
            <a:off x="2477874" y="-19665"/>
            <a:ext cx="7236252" cy="687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F9F9F7"/>
            </a:gs>
            <a:gs pos="0">
              <a:srgbClr val="F8F7FC"/>
            </a:gs>
            <a:gs pos="50000">
              <a:srgbClr val="D8C6B3"/>
            </a:gs>
            <a:gs pos="83000">
              <a:srgbClr val="2C293A"/>
            </a:gs>
            <a:gs pos="68000">
              <a:srgbClr val="725652"/>
            </a:gs>
            <a:gs pos="100000">
              <a:srgbClr val="282341"/>
            </a:gs>
          </a:gsLst>
          <a:lin ang="6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0"/>
            <a:ext cx="18764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8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898" y="5949745"/>
            <a:ext cx="1146840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10225" y="5727290"/>
            <a:ext cx="3619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68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399279" y="638590"/>
            <a:ext cx="2567739" cy="433632"/>
          </a:xfrm>
          <a:prstGeom prst="rect">
            <a:avLst/>
          </a:prstGeom>
          <a:solidFill>
            <a:srgbClr val="717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6956"/>
          <a:stretch/>
        </p:blipFill>
        <p:spPr>
          <a:xfrm>
            <a:off x="3816453" y="4581832"/>
            <a:ext cx="1384812" cy="5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756082" y="719666"/>
          <a:ext cx="10679836" cy="539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39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CC97B-3185-4744-9F39-B40DF75A63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14BCC97B-3185-4744-9F39-B40DF75A63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0B2FB0-ED72-42C2-AA7A-89C023C60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590B2FB0-ED72-42C2-AA7A-89C023C60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F9146C-0722-4C54-AC85-8773DF3AB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18F9146C-0722-4C54-AC85-8773DF3AB1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CF412E-28ED-45B9-A2B0-E6C067B470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8ACF412E-28ED-45B9-A2B0-E6C067B470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C27DA3-BBB2-4696-900F-DBD45FA71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B3C27DA3-BBB2-4696-900F-DBD45FA719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2D39D-E5A2-42EE-A866-525D2C667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6932D39D-E5A2-42EE-A866-525D2C667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740D14-D333-4042-846C-0F95181E7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2B740D14-D333-4042-846C-0F95181E7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47828" y="1008673"/>
            <a:ext cx="9496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4800" b="1" dirty="0" smtClean="0">
                <a:solidFill>
                  <a:schemeClr val="accent5">
                    <a:lumMod val="50000"/>
                  </a:schemeClr>
                </a:solidFill>
              </a:rPr>
              <a:t>Dos actitudes que debemos evitar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61111" y="2623795"/>
            <a:ext cx="4866213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US" sz="3200" b="1" dirty="0" smtClean="0">
                <a:solidFill>
                  <a:schemeClr val="accent5">
                    <a:lumMod val="75000"/>
                  </a:schemeClr>
                </a:solidFill>
              </a:rPr>
              <a:t>Testarudez: </a:t>
            </a:r>
          </a:p>
          <a:p>
            <a:r>
              <a:rPr lang="es-CR" sz="3200" dirty="0" smtClean="0"/>
              <a:t>“El camino del necio es derecho en su propia opinión” Proverbios 12:15</a:t>
            </a:r>
            <a:endParaRPr lang="es-US" sz="3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32843" y="2623795"/>
            <a:ext cx="4866213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US" sz="3200" b="1" dirty="0" smtClean="0">
                <a:solidFill>
                  <a:schemeClr val="accent5">
                    <a:lumMod val="75000"/>
                  </a:schemeClr>
                </a:solidFill>
              </a:rPr>
              <a:t>Orgullo:</a:t>
            </a:r>
          </a:p>
          <a:p>
            <a:r>
              <a:rPr lang="es-US" sz="3200" dirty="0" smtClean="0"/>
              <a:t>Pedir consejo y aprender no es debilidad.</a:t>
            </a:r>
          </a:p>
          <a:p>
            <a:endParaRPr lang="es-US" sz="3200" dirty="0"/>
          </a:p>
        </p:txBody>
      </p:sp>
    </p:spTree>
    <p:extLst>
      <p:ext uri="{BB962C8B-B14F-4D97-AF65-F5344CB8AC3E}">
        <p14:creationId xmlns:p14="http://schemas.microsoft.com/office/powerpoint/2010/main" val="18479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731268" y="1291471"/>
            <a:ext cx="2729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R" sz="4000" b="1" dirty="0" smtClean="0"/>
              <a:t>CONTRASTE</a:t>
            </a:r>
            <a:endParaRPr lang="es-CR" sz="4000" b="1" dirty="0"/>
          </a:p>
        </p:txBody>
      </p:sp>
      <p:sp>
        <p:nvSpPr>
          <p:cNvPr id="3" name="Rectángulo 2"/>
          <p:cNvSpPr/>
          <p:nvPr/>
        </p:nvSpPr>
        <p:spPr>
          <a:xfrm>
            <a:off x="1255612" y="2253970"/>
            <a:ext cx="4618543" cy="31085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R" sz="2800" b="1" dirty="0" smtClean="0">
                <a:solidFill>
                  <a:schemeClr val="bg1"/>
                </a:solidFill>
              </a:rPr>
              <a:t>La sociedad dice:</a:t>
            </a:r>
          </a:p>
          <a:p>
            <a:endParaRPr lang="es-CR" sz="2800" b="1" dirty="0" smtClean="0">
              <a:solidFill>
                <a:schemeClr val="bg1"/>
              </a:solidFill>
            </a:endParaRPr>
          </a:p>
          <a:p>
            <a:r>
              <a:rPr lang="es-US" sz="2800" b="1" dirty="0" smtClean="0">
                <a:solidFill>
                  <a:schemeClr val="bg1"/>
                </a:solidFill>
              </a:rPr>
              <a:t>Sea usted mismo, usted no necesita a nadie que le diga qué hacer.</a:t>
            </a:r>
            <a:endParaRPr lang="es-CR" sz="2800" b="1" dirty="0" smtClean="0">
              <a:solidFill>
                <a:schemeClr val="bg1"/>
              </a:solidFill>
            </a:endParaRPr>
          </a:p>
          <a:p>
            <a:endParaRPr lang="es-CR" sz="2800" b="1" dirty="0">
              <a:solidFill>
                <a:schemeClr val="bg1"/>
              </a:solidFill>
            </a:endParaRPr>
          </a:p>
          <a:p>
            <a:endParaRPr lang="es-CR" sz="28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84534" y="2253970"/>
            <a:ext cx="4618543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R" sz="2800" b="1" dirty="0" smtClean="0">
                <a:solidFill>
                  <a:schemeClr val="tx1"/>
                </a:solidFill>
              </a:rPr>
              <a:t>Las Escrituras dicen:</a:t>
            </a:r>
          </a:p>
          <a:p>
            <a:endParaRPr lang="es-CR" sz="2800" b="1" dirty="0" smtClean="0">
              <a:solidFill>
                <a:schemeClr val="tx1"/>
              </a:solidFill>
            </a:endParaRPr>
          </a:p>
          <a:p>
            <a:r>
              <a:rPr lang="es-CR" sz="2800" b="1" dirty="0" smtClean="0">
                <a:solidFill>
                  <a:schemeClr val="tx1"/>
                </a:solidFill>
              </a:rPr>
              <a:t>“El sabio se alegra de recibir instrucción; pero el necio engreído cae de rostro al suelo” Proverbios 10:8</a:t>
            </a:r>
          </a:p>
          <a:p>
            <a:endParaRPr lang="es-C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326549"/>
            <a:ext cx="12192000" cy="2387600"/>
          </a:xfrm>
          <a:solidFill>
            <a:srgbClr val="1C1C1C">
              <a:alpha val="30196"/>
            </a:srgbClr>
          </a:solidFill>
        </p:spPr>
        <p:txBody>
          <a:bodyPr>
            <a:normAutofit/>
          </a:bodyPr>
          <a:lstStyle/>
          <a:p>
            <a:r>
              <a:rPr lang="es-CR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Muchas gracias</a:t>
            </a:r>
            <a:endParaRPr lang="es-CR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3714149"/>
            <a:ext cx="12192000" cy="1747837"/>
          </a:xfrm>
          <a:solidFill>
            <a:srgbClr val="1C1C1C">
              <a:alpha val="30196"/>
            </a:srgbClr>
          </a:solidFill>
        </p:spPr>
        <p:txBody>
          <a:bodyPr/>
          <a:lstStyle/>
          <a:p>
            <a:endParaRPr lang="es-CR" dirty="0" smtClean="0"/>
          </a:p>
          <a:p>
            <a:r>
              <a:rPr lang="es-C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</a:t>
            </a:r>
            <a:r>
              <a:rPr lang="es-C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el Señor le bendiga!</a:t>
            </a:r>
            <a:endParaRPr lang="es-C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6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48" name="Group 68">
            <a:extLst>
              <a:ext uri="{FF2B5EF4-FFF2-40B4-BE49-F238E27FC236}">
                <a16:creationId xmlns:a16="http://schemas.microsoft.com/office/drawing/2014/main" xmlns="" id="{FA5B4A60-FF9E-4846-98CE-0F866B30C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424694"/>
              </p:ext>
            </p:extLst>
          </p:nvPr>
        </p:nvGraphicFramePr>
        <p:xfrm>
          <a:off x="1774825" y="333376"/>
          <a:ext cx="8642350" cy="6036097"/>
        </p:xfrm>
        <a:graphic>
          <a:graphicData uri="http://schemas.openxmlformats.org/drawingml/2006/table">
            <a:tbl>
              <a:tblPr/>
              <a:tblGrid>
                <a:gridCol w="2162175">
                  <a:extLst>
                    <a:ext uri="{9D8B030D-6E8A-4147-A177-3AD203B41FA5}">
                      <a16:colId xmlns:a16="http://schemas.microsoft.com/office/drawing/2014/main" xmlns="" val="1998057875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xmlns="" val="2283250546"/>
                    </a:ext>
                  </a:extLst>
                </a:gridCol>
                <a:gridCol w="2162175">
                  <a:extLst>
                    <a:ext uri="{9D8B030D-6E8A-4147-A177-3AD203B41FA5}">
                      <a16:colId xmlns:a16="http://schemas.microsoft.com/office/drawing/2014/main" xmlns="" val="364888725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xmlns="" val="205152002"/>
                    </a:ext>
                  </a:extLst>
                </a:gridCol>
              </a:tblGrid>
              <a:tr h="646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Doctrina de:</a:t>
                      </a:r>
                      <a:endParaRPr kumimoji="0" lang="es-ES" altLang="es-C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Pobreza</a:t>
                      </a:r>
                      <a:endParaRPr kumimoji="0" lang="es-ES" altLang="es-C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Prosperidad</a:t>
                      </a:r>
                      <a:endParaRPr kumimoji="0" lang="es-ES" altLang="es-C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Mayordomía</a:t>
                      </a:r>
                      <a:endParaRPr kumimoji="0" lang="es-ES" altLang="es-C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1007355"/>
                  </a:ext>
                </a:extLst>
              </a:tr>
              <a:tr h="822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Posesiones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Son malas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Son un derecho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Son una responsabilidad</a:t>
                      </a:r>
                      <a:endParaRPr kumimoji="0" lang="es-ES" altLang="es-C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9344463"/>
                  </a:ext>
                </a:extLst>
              </a:tr>
              <a:tr h="9095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Trabajo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Necesidades básicas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Sirve para enriquecerse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 para servir a Cristo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6503304"/>
                  </a:ext>
                </a:extLst>
              </a:tr>
              <a:tr h="822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Los cristianos espirituales son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Pobres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Ricos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Fieles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6289042"/>
                  </a:ext>
                </a:extLst>
              </a:tr>
              <a:tr h="822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Los carnales y perdidos son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Ricos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Pobres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Infieles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1920597"/>
                  </a:ext>
                </a:extLst>
              </a:tr>
              <a:tr h="822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Damos porque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Es un deber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Habremos de recibir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Amamos a Dios y a su Reino</a:t>
                      </a:r>
                      <a:endParaRPr kumimoji="0" lang="es-ES" altLang="es-C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0943522"/>
                  </a:ext>
                </a:extLst>
              </a:tr>
              <a:tr h="11885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Gastamos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 temor y falta de gozo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 forma superficial y consumista</a:t>
                      </a:r>
                      <a:endParaRPr kumimoji="0" lang="es-ES" altLang="es-C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s-CR" altLang="es-C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 oración y responsable-mente</a:t>
                      </a:r>
                      <a:endParaRPr kumimoji="0" lang="es-ES" altLang="es-CR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9155394"/>
                  </a:ext>
                </a:extLst>
              </a:tr>
            </a:tbl>
          </a:graphicData>
        </a:graphic>
      </p:graphicFrame>
      <p:sp>
        <p:nvSpPr>
          <p:cNvPr id="7212" name="Text Box 69"/>
          <p:cNvSpPr txBox="1">
            <a:spLocks noChangeArrowheads="1"/>
          </p:cNvSpPr>
          <p:nvPr/>
        </p:nvSpPr>
        <p:spPr bwMode="auto">
          <a:xfrm>
            <a:off x="3524250" y="6332538"/>
            <a:ext cx="515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CR" altLang="es-CR" sz="1600"/>
              <a:t>Fuente: Burkett, Larry. Curso de Liderazgo Económico.</a:t>
            </a:r>
            <a:endParaRPr lang="es-ES" altLang="es-CR" sz="1600"/>
          </a:p>
        </p:txBody>
      </p:sp>
    </p:spTree>
    <p:extLst>
      <p:ext uri="{BB962C8B-B14F-4D97-AF65-F5344CB8AC3E}">
        <p14:creationId xmlns:p14="http://schemas.microsoft.com/office/powerpoint/2010/main" val="122917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R" altLang="es-CR" smtClean="0"/>
              <a:t>¿Cómo aplicamos esto?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xmlns="" id="{DC32DA7B-7EB9-4FC0-A4CC-6EDE81700543}"/>
              </a:ext>
            </a:extLst>
          </p:cNvPr>
          <p:cNvSpPr/>
          <p:nvPr/>
        </p:nvSpPr>
        <p:spPr>
          <a:xfrm>
            <a:off x="2551093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xmlns="" id="{10684D13-E213-40E0-9FC5-9EC209AC5157}"/>
              </a:ext>
            </a:extLst>
          </p:cNvPr>
          <p:cNvSpPr/>
          <p:nvPr/>
        </p:nvSpPr>
        <p:spPr>
          <a:xfrm>
            <a:off x="340835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xmlns="" id="{DE0F42D8-D887-4AE1-B24C-3B458D58C1C4}"/>
              </a:ext>
            </a:extLst>
          </p:cNvPr>
          <p:cNvSpPr/>
          <p:nvPr/>
        </p:nvSpPr>
        <p:spPr>
          <a:xfrm>
            <a:off x="4265606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xmlns="" id="{1C2102E3-3442-45BB-9D18-2C79331CEE24}"/>
              </a:ext>
            </a:extLst>
          </p:cNvPr>
          <p:cNvSpPr/>
          <p:nvPr/>
        </p:nvSpPr>
        <p:spPr>
          <a:xfrm>
            <a:off x="5194301" y="2714620"/>
            <a:ext cx="500065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xmlns="" id="{A9E6971A-E7FA-4723-8C91-B838C24D3AC8}"/>
              </a:ext>
            </a:extLst>
          </p:cNvPr>
          <p:cNvSpPr/>
          <p:nvPr/>
        </p:nvSpPr>
        <p:spPr>
          <a:xfrm>
            <a:off x="6122993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xmlns="" id="{C9083342-974A-4C27-AA3C-5E7C1208E43F}"/>
              </a:ext>
            </a:extLst>
          </p:cNvPr>
          <p:cNvSpPr/>
          <p:nvPr/>
        </p:nvSpPr>
        <p:spPr>
          <a:xfrm>
            <a:off x="7051687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4" name="3 Recortar rectángulo de esquina del mismo lado">
            <a:extLst>
              <a:ext uri="{FF2B5EF4-FFF2-40B4-BE49-F238E27FC236}">
                <a16:creationId xmlns:a16="http://schemas.microsoft.com/office/drawing/2014/main" xmlns="" id="{8041D5D1-3FD4-42B9-A50F-EA28FE529199}"/>
              </a:ext>
            </a:extLst>
          </p:cNvPr>
          <p:cNvSpPr/>
          <p:nvPr/>
        </p:nvSpPr>
        <p:spPr>
          <a:xfrm>
            <a:off x="2051029" y="5357826"/>
            <a:ext cx="6000791" cy="71438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Mayordomía</a:t>
            </a:r>
          </a:p>
        </p:txBody>
      </p:sp>
      <p:sp>
        <p:nvSpPr>
          <p:cNvPr id="10" name="9 Triángulo isósceles">
            <a:extLst>
              <a:ext uri="{FF2B5EF4-FFF2-40B4-BE49-F238E27FC236}">
                <a16:creationId xmlns:a16="http://schemas.microsoft.com/office/drawing/2014/main" xmlns="" id="{F6F3722E-9F19-47B5-9838-7402A0077D85}"/>
              </a:ext>
            </a:extLst>
          </p:cNvPr>
          <p:cNvSpPr/>
          <p:nvPr/>
        </p:nvSpPr>
        <p:spPr>
          <a:xfrm>
            <a:off x="2051029" y="1571612"/>
            <a:ext cx="5857915" cy="1214446"/>
          </a:xfrm>
          <a:prstGeom prst="triangle">
            <a:avLst>
              <a:gd name="adj" fmla="val 4979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Prosperidad integral</a:t>
            </a: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xmlns="" id="{705744C4-8DE0-4EB4-8A07-E923B25C7393}"/>
              </a:ext>
            </a:extLst>
          </p:cNvPr>
          <p:cNvSpPr txBox="1"/>
          <p:nvPr/>
        </p:nvSpPr>
        <p:spPr>
          <a:xfrm>
            <a:off x="3722689" y="3643314"/>
            <a:ext cx="40062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R" sz="4400" b="1" spc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Principios</a:t>
            </a:r>
            <a:endParaRPr lang="es-CR" b="1" spc="1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V="1">
            <a:off x="6345239" y="2349501"/>
            <a:ext cx="1550987" cy="142875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R"/>
          </a:p>
        </p:txBody>
      </p:sp>
      <p:sp>
        <p:nvSpPr>
          <p:cNvPr id="18461" name="AutoShape 29"/>
          <p:cNvSpPr>
            <a:spLocks/>
          </p:cNvSpPr>
          <p:nvPr/>
        </p:nvSpPr>
        <p:spPr bwMode="auto">
          <a:xfrm>
            <a:off x="7967663" y="1412876"/>
            <a:ext cx="144462" cy="1871663"/>
          </a:xfrm>
          <a:prstGeom prst="leftBrace">
            <a:avLst>
              <a:gd name="adj1" fmla="val 1079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CR" altLang="es-CR"/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8040688" y="1360489"/>
            <a:ext cx="262731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CR" altLang="es-CR" sz="2100"/>
              <a:t>- Es un resultado,</a:t>
            </a:r>
          </a:p>
          <a:p>
            <a:pPr eaLnBrk="1" hangingPunct="1"/>
            <a:r>
              <a:rPr lang="es-CR" altLang="es-CR" sz="2100"/>
              <a:t>  no un fin en sí</a:t>
            </a:r>
          </a:p>
          <a:p>
            <a:pPr eaLnBrk="1" hangingPunct="1"/>
            <a:r>
              <a:rPr lang="es-CR" altLang="es-CR" sz="2100"/>
              <a:t>  mismo.</a:t>
            </a:r>
          </a:p>
          <a:p>
            <a:pPr eaLnBrk="1" hangingPunct="1"/>
            <a:r>
              <a:rPr lang="es-CR" altLang="es-CR" sz="2100"/>
              <a:t>- Es integral, no</a:t>
            </a:r>
          </a:p>
          <a:p>
            <a:pPr eaLnBrk="1" hangingPunct="1"/>
            <a:r>
              <a:rPr lang="es-CR" altLang="es-CR" sz="2100"/>
              <a:t>  solo dinero y</a:t>
            </a:r>
          </a:p>
          <a:p>
            <a:pPr eaLnBrk="1" hangingPunct="1"/>
            <a:r>
              <a:rPr lang="es-CR" altLang="es-CR" sz="2100"/>
              <a:t>  bienes materiales</a:t>
            </a:r>
            <a:endParaRPr lang="es-ES" altLang="es-CR" sz="2100"/>
          </a:p>
        </p:txBody>
      </p:sp>
    </p:spTree>
    <p:extLst>
      <p:ext uri="{BB962C8B-B14F-4D97-AF65-F5344CB8AC3E}">
        <p14:creationId xmlns:p14="http://schemas.microsoft.com/office/powerpoint/2010/main" val="28552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460" grpId="0" animBg="1"/>
      <p:bldP spid="184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7" y="0"/>
            <a:ext cx="9211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2B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465"/>
            <a:ext cx="12191999" cy="63795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ángulo 2"/>
          <p:cNvSpPr/>
          <p:nvPr/>
        </p:nvSpPr>
        <p:spPr>
          <a:xfrm>
            <a:off x="88490" y="6331974"/>
            <a:ext cx="2890683" cy="526026"/>
          </a:xfrm>
          <a:custGeom>
            <a:avLst/>
            <a:gdLst>
              <a:gd name="connsiteX0" fmla="*/ 0 w 2890683"/>
              <a:gd name="connsiteY0" fmla="*/ 0 h 526026"/>
              <a:gd name="connsiteX1" fmla="*/ 2890683 w 2890683"/>
              <a:gd name="connsiteY1" fmla="*/ 0 h 526026"/>
              <a:gd name="connsiteX2" fmla="*/ 2890683 w 2890683"/>
              <a:gd name="connsiteY2" fmla="*/ 526026 h 526026"/>
              <a:gd name="connsiteX3" fmla="*/ 0 w 2890683"/>
              <a:gd name="connsiteY3" fmla="*/ 526026 h 526026"/>
              <a:gd name="connsiteX4" fmla="*/ 0 w 2890683"/>
              <a:gd name="connsiteY4" fmla="*/ 0 h 526026"/>
              <a:gd name="connsiteX0" fmla="*/ 58994 w 2890683"/>
              <a:gd name="connsiteY0" fmla="*/ 78658 h 526026"/>
              <a:gd name="connsiteX1" fmla="*/ 2890683 w 2890683"/>
              <a:gd name="connsiteY1" fmla="*/ 0 h 526026"/>
              <a:gd name="connsiteX2" fmla="*/ 2890683 w 2890683"/>
              <a:gd name="connsiteY2" fmla="*/ 526026 h 526026"/>
              <a:gd name="connsiteX3" fmla="*/ 0 w 2890683"/>
              <a:gd name="connsiteY3" fmla="*/ 526026 h 526026"/>
              <a:gd name="connsiteX4" fmla="*/ 58994 w 2890683"/>
              <a:gd name="connsiteY4" fmla="*/ 78658 h 526026"/>
              <a:gd name="connsiteX0" fmla="*/ 78658 w 2890683"/>
              <a:gd name="connsiteY0" fmla="*/ 127819 h 526026"/>
              <a:gd name="connsiteX1" fmla="*/ 2890683 w 2890683"/>
              <a:gd name="connsiteY1" fmla="*/ 0 h 526026"/>
              <a:gd name="connsiteX2" fmla="*/ 2890683 w 2890683"/>
              <a:gd name="connsiteY2" fmla="*/ 526026 h 526026"/>
              <a:gd name="connsiteX3" fmla="*/ 0 w 2890683"/>
              <a:gd name="connsiteY3" fmla="*/ 526026 h 526026"/>
              <a:gd name="connsiteX4" fmla="*/ 78658 w 2890683"/>
              <a:gd name="connsiteY4" fmla="*/ 127819 h 526026"/>
              <a:gd name="connsiteX0" fmla="*/ 88491 w 2890683"/>
              <a:gd name="connsiteY0" fmla="*/ 167148 h 526026"/>
              <a:gd name="connsiteX1" fmla="*/ 2890683 w 2890683"/>
              <a:gd name="connsiteY1" fmla="*/ 0 h 526026"/>
              <a:gd name="connsiteX2" fmla="*/ 2890683 w 2890683"/>
              <a:gd name="connsiteY2" fmla="*/ 526026 h 526026"/>
              <a:gd name="connsiteX3" fmla="*/ 0 w 2890683"/>
              <a:gd name="connsiteY3" fmla="*/ 526026 h 526026"/>
              <a:gd name="connsiteX4" fmla="*/ 88491 w 2890683"/>
              <a:gd name="connsiteY4" fmla="*/ 167148 h 526026"/>
              <a:gd name="connsiteX0" fmla="*/ 88491 w 2890683"/>
              <a:gd name="connsiteY0" fmla="*/ 167148 h 526026"/>
              <a:gd name="connsiteX1" fmla="*/ 265471 w 2890683"/>
              <a:gd name="connsiteY1" fmla="*/ 147484 h 526026"/>
              <a:gd name="connsiteX2" fmla="*/ 2890683 w 2890683"/>
              <a:gd name="connsiteY2" fmla="*/ 0 h 526026"/>
              <a:gd name="connsiteX3" fmla="*/ 2890683 w 2890683"/>
              <a:gd name="connsiteY3" fmla="*/ 526026 h 526026"/>
              <a:gd name="connsiteX4" fmla="*/ 0 w 2890683"/>
              <a:gd name="connsiteY4" fmla="*/ 526026 h 526026"/>
              <a:gd name="connsiteX5" fmla="*/ 88491 w 2890683"/>
              <a:gd name="connsiteY5" fmla="*/ 167148 h 526026"/>
              <a:gd name="connsiteX0" fmla="*/ 88491 w 2890683"/>
              <a:gd name="connsiteY0" fmla="*/ 167148 h 526026"/>
              <a:gd name="connsiteX1" fmla="*/ 383458 w 2890683"/>
              <a:gd name="connsiteY1" fmla="*/ 58994 h 526026"/>
              <a:gd name="connsiteX2" fmla="*/ 2890683 w 2890683"/>
              <a:gd name="connsiteY2" fmla="*/ 0 h 526026"/>
              <a:gd name="connsiteX3" fmla="*/ 2890683 w 2890683"/>
              <a:gd name="connsiteY3" fmla="*/ 526026 h 526026"/>
              <a:gd name="connsiteX4" fmla="*/ 0 w 2890683"/>
              <a:gd name="connsiteY4" fmla="*/ 526026 h 526026"/>
              <a:gd name="connsiteX5" fmla="*/ 88491 w 2890683"/>
              <a:gd name="connsiteY5" fmla="*/ 167148 h 52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0683" h="526026">
                <a:moveTo>
                  <a:pt x="88491" y="167148"/>
                </a:moveTo>
                <a:lnTo>
                  <a:pt x="383458" y="58994"/>
                </a:lnTo>
                <a:lnTo>
                  <a:pt x="2890683" y="0"/>
                </a:lnTo>
                <a:lnTo>
                  <a:pt x="2890683" y="526026"/>
                </a:lnTo>
                <a:lnTo>
                  <a:pt x="0" y="526026"/>
                </a:lnTo>
                <a:lnTo>
                  <a:pt x="88491" y="16714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746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R" altLang="es-CR" smtClean="0"/>
              <a:t>Principios de la mayordomía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xmlns="" id="{9250BB5E-EC3E-4103-9617-C6DEAE793FC0}"/>
              </a:ext>
            </a:extLst>
          </p:cNvPr>
          <p:cNvSpPr/>
          <p:nvPr/>
        </p:nvSpPr>
        <p:spPr>
          <a:xfrm>
            <a:off x="423861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xmlns="" id="{D27E8ADE-491B-4E06-B235-0FEB77C188E8}"/>
              </a:ext>
            </a:extLst>
          </p:cNvPr>
          <p:cNvSpPr/>
          <p:nvPr/>
        </p:nvSpPr>
        <p:spPr>
          <a:xfrm>
            <a:off x="5095868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xmlns="" id="{8D83E536-8280-463E-8652-842094548951}"/>
              </a:ext>
            </a:extLst>
          </p:cNvPr>
          <p:cNvSpPr/>
          <p:nvPr/>
        </p:nvSpPr>
        <p:spPr>
          <a:xfrm>
            <a:off x="6024562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xmlns="" id="{7E75BCF3-1716-4259-ADDA-5E5A9E2648D3}"/>
              </a:ext>
            </a:extLst>
          </p:cNvPr>
          <p:cNvSpPr/>
          <p:nvPr/>
        </p:nvSpPr>
        <p:spPr>
          <a:xfrm>
            <a:off x="6953256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xmlns="" id="{D26D9192-B988-40C5-96C4-F003B89496F0}"/>
              </a:ext>
            </a:extLst>
          </p:cNvPr>
          <p:cNvSpPr/>
          <p:nvPr/>
        </p:nvSpPr>
        <p:spPr>
          <a:xfrm>
            <a:off x="788195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es-CR" sz="2400" b="1" dirty="0"/>
          </a:p>
        </p:txBody>
      </p:sp>
      <p:sp>
        <p:nvSpPr>
          <p:cNvPr id="4" name="3 Recortar rectángulo de esquina del mismo lado">
            <a:extLst>
              <a:ext uri="{FF2B5EF4-FFF2-40B4-BE49-F238E27FC236}">
                <a16:creationId xmlns:a16="http://schemas.microsoft.com/office/drawing/2014/main" xmlns="" id="{6D5B8778-A271-40FC-8AB4-DC0A0C9E5830}"/>
              </a:ext>
            </a:extLst>
          </p:cNvPr>
          <p:cNvSpPr/>
          <p:nvPr/>
        </p:nvSpPr>
        <p:spPr>
          <a:xfrm>
            <a:off x="2881290" y="5357826"/>
            <a:ext cx="6000792" cy="714380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Mayordomía</a:t>
            </a:r>
          </a:p>
        </p:txBody>
      </p:sp>
      <p:sp>
        <p:nvSpPr>
          <p:cNvPr id="2" name="10 Rectángulo">
            <a:extLst>
              <a:ext uri="{FF2B5EF4-FFF2-40B4-BE49-F238E27FC236}">
                <a16:creationId xmlns:a16="http://schemas.microsoft.com/office/drawing/2014/main" xmlns="" id="{ABE8A1A0-C01A-4613-8B82-7F72B6CA8806}"/>
              </a:ext>
            </a:extLst>
          </p:cNvPr>
          <p:cNvSpPr/>
          <p:nvPr/>
        </p:nvSpPr>
        <p:spPr>
          <a:xfrm>
            <a:off x="3379800" y="2714620"/>
            <a:ext cx="500066" cy="26432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s-CR" sz="2400" b="1" dirty="0"/>
              <a:t>Planeación</a:t>
            </a:r>
          </a:p>
        </p:txBody>
      </p:sp>
      <p:sp>
        <p:nvSpPr>
          <p:cNvPr id="10" name="9 Triángulo isósceles">
            <a:extLst>
              <a:ext uri="{FF2B5EF4-FFF2-40B4-BE49-F238E27FC236}">
                <a16:creationId xmlns:a16="http://schemas.microsoft.com/office/drawing/2014/main" xmlns="" id="{071891C9-4608-4FFD-87C0-8EAA2B76B253}"/>
              </a:ext>
            </a:extLst>
          </p:cNvPr>
          <p:cNvSpPr/>
          <p:nvPr/>
        </p:nvSpPr>
        <p:spPr>
          <a:xfrm>
            <a:off x="2881290" y="1571612"/>
            <a:ext cx="5857916" cy="1214446"/>
          </a:xfrm>
          <a:prstGeom prst="triangle">
            <a:avLst>
              <a:gd name="adj" fmla="val 4979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Prosperidad integral</a:t>
            </a:r>
          </a:p>
        </p:txBody>
      </p:sp>
    </p:spTree>
    <p:extLst>
      <p:ext uri="{BB962C8B-B14F-4D97-AF65-F5344CB8AC3E}">
        <p14:creationId xmlns:p14="http://schemas.microsoft.com/office/powerpoint/2010/main" val="344551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 rot="16200000">
            <a:off x="-1090534" y="3031841"/>
            <a:ext cx="6300346" cy="763330"/>
          </a:xfrm>
        </p:spPr>
        <p:txBody>
          <a:bodyPr/>
          <a:lstStyle/>
          <a:p>
            <a:pPr algn="r"/>
            <a:r>
              <a:rPr lang="es-CR" dirty="0" smtClean="0"/>
              <a:t>La planeación es clave</a:t>
            </a:r>
            <a:endParaRPr lang="es-C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77" y="263333"/>
            <a:ext cx="8400461" cy="630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429</Words>
  <Application>Microsoft Office PowerPoint</Application>
  <PresentationFormat>Panorámica</PresentationFormat>
  <Paragraphs>111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Finanzas personales con la Biblia</vt:lpstr>
      <vt:lpstr>Presentación de PowerPoint</vt:lpstr>
      <vt:lpstr>Presentación de PowerPoint</vt:lpstr>
      <vt:lpstr>Presentación de PowerPoint</vt:lpstr>
      <vt:lpstr>¿Cómo aplicamos esto?</vt:lpstr>
      <vt:lpstr>Presentación de PowerPoint</vt:lpstr>
      <vt:lpstr>Presentación de PowerPoint</vt:lpstr>
      <vt:lpstr>Principios de la mayordomía</vt:lpstr>
      <vt:lpstr>La planeación es clave</vt:lpstr>
      <vt:lpstr>Presentación de PowerPoint</vt:lpstr>
      <vt:lpstr>Principios de la mayordomía</vt:lpstr>
      <vt:lpstr>Presentación de PowerPoint</vt:lpstr>
      <vt:lpstr>Presentación de PowerPoint</vt:lpstr>
      <vt:lpstr>Principios de la mayordomía</vt:lpstr>
      <vt:lpstr>Presentación de PowerPoint</vt:lpstr>
      <vt:lpstr>Principios de la mayordomía</vt:lpstr>
      <vt:lpstr>Presentación de PowerPoint</vt:lpstr>
      <vt:lpstr>Presentación de PowerPoint</vt:lpstr>
      <vt:lpstr>La necesidad de  aprender y recibir consejo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 Leandro</dc:creator>
  <cp:lastModifiedBy>Gabriel Leandro</cp:lastModifiedBy>
  <cp:revision>76</cp:revision>
  <dcterms:created xsi:type="dcterms:W3CDTF">2019-10-24T04:42:25Z</dcterms:created>
  <dcterms:modified xsi:type="dcterms:W3CDTF">2020-11-04T02:56:06Z</dcterms:modified>
</cp:coreProperties>
</file>