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1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403" r:id="rId10"/>
    <p:sldId id="378" r:id="rId11"/>
    <p:sldId id="379" r:id="rId12"/>
    <p:sldId id="380" r:id="rId13"/>
    <p:sldId id="381" r:id="rId14"/>
    <p:sldId id="382" r:id="rId15"/>
    <p:sldId id="402" r:id="rId1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14" autoAdjust="0"/>
  </p:normalViewPr>
  <p:slideViewPr>
    <p:cSldViewPr>
      <p:cViewPr varScale="1">
        <p:scale>
          <a:sx n="81" d="100"/>
          <a:sy n="81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F9DD-6BCE-41DF-BCC7-D7CABC3BDCE4}" type="datetimeFigureOut">
              <a:rPr lang="es-CR" smtClean="0"/>
              <a:t>4/1/2022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DDAE-DDCC-423E-9ACA-3A4D961520E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6769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12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A168-DD6D-4120-B393-CE9C0A78EFB9}" type="datetimeFigureOut">
              <a:rPr lang="es-CR" smtClean="0"/>
              <a:pPr/>
              <a:t>4/1/2022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BD73-4CDD-4487-A2DE-4A4EE0B5899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 anchor="ctr">
            <a:normAutofit/>
          </a:bodyPr>
          <a:lstStyle/>
          <a:p>
            <a:r>
              <a:rPr lang="es-CR"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Finanzas </a:t>
            </a:r>
            <a: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personales</a:t>
            </a:r>
            <a:b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 </a:t>
            </a:r>
            <a:r>
              <a:rPr lang="es-CR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la Biblia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Mayordomía Bíblica</a:t>
            </a: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11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8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</a:t>
            </a:r>
          </a:p>
          <a:p>
            <a:endParaRPr lang="es-CR" sz="2800" dirty="0"/>
          </a:p>
          <a:p>
            <a:endParaRPr lang="es-CR" sz="2800" dirty="0"/>
          </a:p>
          <a:p>
            <a:endParaRPr lang="es-CR" sz="2800" dirty="0"/>
          </a:p>
          <a:p>
            <a:endParaRPr lang="es-CR" sz="2800" dirty="0"/>
          </a:p>
          <a:p>
            <a:endParaRPr lang="es-CR" sz="2800" dirty="0"/>
          </a:p>
          <a:p>
            <a:endParaRPr lang="es-CR" sz="2800" dirty="0"/>
          </a:p>
        </p:txBody>
      </p:sp>
      <p:sp>
        <p:nvSpPr>
          <p:cNvPr id="3" name="2 Rectángulo"/>
          <p:cNvSpPr/>
          <p:nvPr/>
        </p:nvSpPr>
        <p:spPr>
          <a:xfrm>
            <a:off x="2495600" y="4005064"/>
            <a:ext cx="460851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R" sz="2800" dirty="0" smtClean="0"/>
              <a:t>Ingresos netos </a:t>
            </a:r>
            <a:r>
              <a:rPr lang="es-CR" sz="2800" dirty="0"/>
              <a:t>mensuales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76120" y="4005064"/>
            <a:ext cx="194421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CR" sz="2800" dirty="0" smtClean="0"/>
              <a:t>$ 1.400</a:t>
            </a:r>
            <a:endParaRPr lang="es-CR" sz="2800" dirty="0"/>
          </a:p>
        </p:txBody>
      </p:sp>
      <p:sp>
        <p:nvSpPr>
          <p:cNvPr id="5" name="4 Rectángulo"/>
          <p:cNvSpPr/>
          <p:nvPr/>
        </p:nvSpPr>
        <p:spPr>
          <a:xfrm>
            <a:off x="2495600" y="4581128"/>
            <a:ext cx="460851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R" sz="2800" dirty="0"/>
              <a:t>Gastos mensuales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76120" y="4581128"/>
            <a:ext cx="194421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CR" sz="2800" dirty="0" smtClean="0"/>
              <a:t>1.542</a:t>
            </a:r>
            <a:endParaRPr lang="es-CR" sz="2800" dirty="0"/>
          </a:p>
        </p:txBody>
      </p:sp>
      <p:sp>
        <p:nvSpPr>
          <p:cNvPr id="7" name="6 Rectángulo"/>
          <p:cNvSpPr/>
          <p:nvPr/>
        </p:nvSpPr>
        <p:spPr>
          <a:xfrm>
            <a:off x="2495600" y="5157192"/>
            <a:ext cx="460851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R" sz="2800" b="1" dirty="0"/>
              <a:t>Déficit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76120" y="5157192"/>
            <a:ext cx="19442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CR" sz="2800" b="1" dirty="0" smtClean="0">
                <a:solidFill>
                  <a:srgbClr val="FF0000"/>
                </a:solidFill>
              </a:rPr>
              <a:t>-142</a:t>
            </a:r>
            <a:endParaRPr lang="es-CR" sz="2800" b="1" dirty="0">
              <a:solidFill>
                <a:srgbClr val="FF0000"/>
              </a:solidFill>
            </a:endParaRPr>
          </a:p>
        </p:txBody>
      </p:sp>
      <p:sp>
        <p:nvSpPr>
          <p:cNvPr id="14" name="3 Título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R" sz="3600">
                <a:latin typeface="+mj-lt"/>
                <a:ea typeface="+mj-ea"/>
                <a:cs typeface="+mj-cs"/>
              </a:rPr>
              <a:t>Presupuesto familiar:</a:t>
            </a:r>
            <a:br>
              <a:rPr lang="es-CR" sz="3600">
                <a:latin typeface="+mj-lt"/>
                <a:ea typeface="+mj-ea"/>
                <a:cs typeface="+mj-cs"/>
              </a:rPr>
            </a:br>
            <a:r>
              <a:rPr lang="es-CR" sz="3600">
                <a:latin typeface="+mj-lt"/>
                <a:ea typeface="+mj-ea"/>
                <a:cs typeface="+mj-cs"/>
              </a:rPr>
              <a:t>ejemplo hipotético</a:t>
            </a:r>
            <a:endParaRPr lang="es-CR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39563" y="5733257"/>
            <a:ext cx="6657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3600" b="1" dirty="0"/>
              <a:t>¿Percibe usted que algo está mal?</a:t>
            </a:r>
          </a:p>
        </p:txBody>
      </p:sp>
    </p:spTree>
    <p:extLst>
      <p:ext uri="{BB962C8B-B14F-4D97-AF65-F5344CB8AC3E}">
        <p14:creationId xmlns:p14="http://schemas.microsoft.com/office/powerpoint/2010/main" val="42399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Viene diciembre (más gastos):</a:t>
            </a:r>
          </a:p>
          <a:p>
            <a:r>
              <a:rPr lang="es-CR" sz="2800" dirty="0"/>
              <a:t>Fiestas: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Navidad: </a:t>
            </a:r>
            <a:r>
              <a:rPr lang="es-CR" sz="2800" dirty="0" smtClean="0"/>
              <a:t>$300</a:t>
            </a:r>
            <a:endParaRPr lang="es-CR" sz="2800" dirty="0"/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Fin de año: </a:t>
            </a:r>
            <a:r>
              <a:rPr lang="es-CR" sz="2800" dirty="0" smtClean="0"/>
              <a:t>$300</a:t>
            </a:r>
            <a:endParaRPr lang="es-CR" sz="2800" dirty="0"/>
          </a:p>
          <a:p>
            <a:r>
              <a:rPr lang="es-CR" sz="2800" dirty="0"/>
              <a:t>Vacaciones: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Viaje playa: </a:t>
            </a:r>
            <a:r>
              <a:rPr lang="es-CR" sz="2800" dirty="0" smtClean="0"/>
              <a:t>$600</a:t>
            </a:r>
            <a:endParaRPr lang="es-CR" sz="2800" dirty="0"/>
          </a:p>
          <a:p>
            <a:pPr marL="266700" indent="-266700"/>
            <a:r>
              <a:rPr lang="es-CR" sz="2800" dirty="0" smtClean="0"/>
              <a:t>Marchamo automóvil: $240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7834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Viene diciembre (más gastos):</a:t>
            </a:r>
          </a:p>
          <a:p>
            <a:r>
              <a:rPr lang="es-CR" sz="2800" dirty="0"/>
              <a:t>Ropa: </a:t>
            </a:r>
            <a:r>
              <a:rPr lang="es-CR" sz="2800" dirty="0" smtClean="0"/>
              <a:t>$720 ($180 </a:t>
            </a:r>
            <a:r>
              <a:rPr lang="es-CR" sz="2800" dirty="0"/>
              <a:t>c/u)</a:t>
            </a:r>
          </a:p>
          <a:p>
            <a:r>
              <a:rPr lang="es-CR" sz="2800" dirty="0"/>
              <a:t>Regalos: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Hija: Lego Friends: </a:t>
            </a:r>
            <a:r>
              <a:rPr lang="es-CR" sz="2800" dirty="0" smtClean="0"/>
              <a:t>$260</a:t>
            </a:r>
            <a:endParaRPr lang="es-CR" sz="2800" dirty="0"/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Hijo: Nintendo: </a:t>
            </a:r>
            <a:r>
              <a:rPr lang="es-CR" sz="2800" dirty="0" smtClean="0"/>
              <a:t>$340</a:t>
            </a:r>
            <a:endParaRPr lang="es-CR" sz="2800" dirty="0"/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Mamá: </a:t>
            </a:r>
            <a:r>
              <a:rPr lang="es-CR" sz="2800" dirty="0" smtClean="0"/>
              <a:t>Maquillajes y otros: </a:t>
            </a:r>
            <a:r>
              <a:rPr lang="es-CR" sz="2800" dirty="0" smtClean="0"/>
              <a:t>$400</a:t>
            </a:r>
            <a:endParaRPr lang="es-CR" sz="2800" dirty="0"/>
          </a:p>
          <a:p>
            <a:pPr marL="266700" indent="-266700">
              <a:buFont typeface="Arial" pitchFamily="34" charset="0"/>
              <a:buChar char="•"/>
            </a:pPr>
            <a:r>
              <a:rPr lang="es-CR" sz="2800" dirty="0"/>
              <a:t>Papá: </a:t>
            </a:r>
            <a:r>
              <a:rPr lang="es-CR" sz="2800" dirty="0" smtClean="0"/>
              <a:t>iPhone: </a:t>
            </a:r>
            <a:r>
              <a:rPr lang="es-CR" sz="2800" dirty="0" smtClean="0"/>
              <a:t>$1.200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39150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224676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Viene diciembre (más ingresos):</a:t>
            </a:r>
          </a:p>
          <a:p>
            <a:r>
              <a:rPr lang="es-CR" sz="2800" dirty="0"/>
              <a:t>Aguinaldo: </a:t>
            </a:r>
            <a:r>
              <a:rPr lang="es-CR" sz="2800" dirty="0" smtClean="0"/>
              <a:t>$1.648</a:t>
            </a:r>
            <a:endParaRPr lang="es-CR" sz="2800" dirty="0"/>
          </a:p>
          <a:p>
            <a:r>
              <a:rPr lang="es-CR" sz="2800" dirty="0" smtClean="0"/>
              <a:t>Además</a:t>
            </a:r>
            <a:r>
              <a:rPr lang="es-CR" sz="2800" dirty="0" smtClean="0"/>
              <a:t>: </a:t>
            </a:r>
          </a:p>
          <a:p>
            <a:r>
              <a:rPr lang="es-CR" sz="2800" dirty="0" smtClean="0"/>
              <a:t>Créditos posibles en:</a:t>
            </a:r>
          </a:p>
          <a:p>
            <a:r>
              <a:rPr lang="es-CR" sz="2800" dirty="0" smtClean="0"/>
              <a:t>bancos</a:t>
            </a:r>
            <a:r>
              <a:rPr lang="es-CR" sz="2800" dirty="0"/>
              <a:t>, financieras, cooperativas, </a:t>
            </a:r>
            <a:r>
              <a:rPr lang="es-CR" sz="2800" dirty="0" smtClean="0"/>
              <a:t>almacenes, </a:t>
            </a:r>
            <a:r>
              <a:rPr lang="es-CR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5286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351584" y="3429000"/>
            <a:ext cx="7488832" cy="307776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R" sz="2800" b="1" dirty="0"/>
          </a:p>
          <a:p>
            <a:pPr algn="ctr"/>
            <a:endParaRPr lang="es-CR" sz="2800" b="1" dirty="0"/>
          </a:p>
          <a:p>
            <a:pPr algn="ctr"/>
            <a:r>
              <a:rPr lang="es-CR" sz="5400" b="1" dirty="0"/>
              <a:t>¿Soluciones?</a:t>
            </a:r>
          </a:p>
          <a:p>
            <a:pPr algn="ctr"/>
            <a:endParaRPr lang="es-CR" sz="2800" dirty="0"/>
          </a:p>
          <a:p>
            <a:pPr algn="ctr"/>
            <a:endParaRPr lang="es-CR" sz="2800" dirty="0"/>
          </a:p>
          <a:p>
            <a:pPr algn="ctr"/>
            <a:endParaRPr lang="es-CR" sz="2800" dirty="0"/>
          </a:p>
        </p:txBody>
      </p:sp>
      <p:sp>
        <p:nvSpPr>
          <p:cNvPr id="7" name="6 Rectángulo"/>
          <p:cNvSpPr/>
          <p:nvPr/>
        </p:nvSpPr>
        <p:spPr>
          <a:xfrm>
            <a:off x="4420312" y="5157193"/>
            <a:ext cx="340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dirty="0"/>
              <a:t>1ª. Timoteo 6:6-10 </a:t>
            </a:r>
          </a:p>
        </p:txBody>
      </p:sp>
    </p:spTree>
    <p:extLst>
      <p:ext uri="{BB962C8B-B14F-4D97-AF65-F5344CB8AC3E}">
        <p14:creationId xmlns:p14="http://schemas.microsoft.com/office/powerpoint/2010/main" val="11429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es-C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Muchas gracias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el Señor le bendiga!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608169" y="1844824"/>
            <a:ext cx="2348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b="1" u="sng" dirty="0"/>
              <a:t>Familia</a:t>
            </a:r>
            <a:r>
              <a:rPr lang="es-CR" sz="2800" b="1" dirty="0"/>
              <a:t>:</a:t>
            </a:r>
          </a:p>
          <a:p>
            <a:r>
              <a:rPr lang="es-CR" sz="2800" b="1" dirty="0"/>
              <a:t>Padre</a:t>
            </a:r>
            <a:r>
              <a:rPr lang="es-CR" sz="2800" dirty="0"/>
              <a:t>: Enrique</a:t>
            </a:r>
          </a:p>
          <a:p>
            <a:r>
              <a:rPr lang="es-CR" sz="2800" b="1" dirty="0"/>
              <a:t>Madre</a:t>
            </a:r>
            <a:r>
              <a:rPr lang="es-CR" sz="2800" dirty="0"/>
              <a:t>: Ana</a:t>
            </a:r>
          </a:p>
          <a:p>
            <a:r>
              <a:rPr lang="es-CR" sz="2800" b="1" dirty="0"/>
              <a:t>Hijos</a:t>
            </a:r>
            <a:r>
              <a:rPr lang="es-CR" sz="2800" dirty="0"/>
              <a:t>:</a:t>
            </a:r>
          </a:p>
          <a:p>
            <a:r>
              <a:rPr lang="es-CR" sz="2800" dirty="0"/>
              <a:t>	Felipe</a:t>
            </a:r>
          </a:p>
          <a:p>
            <a:r>
              <a:rPr lang="es-CR" sz="2800" dirty="0"/>
              <a:t>	</a:t>
            </a:r>
            <a:r>
              <a:rPr lang="es-CR" sz="2800" dirty="0" smtClean="0"/>
              <a:t>Leticia</a:t>
            </a:r>
            <a:endParaRPr lang="es-CR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4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608169" y="1844825"/>
            <a:ext cx="26865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b="1" u="sng" dirty="0"/>
              <a:t>Familia</a:t>
            </a:r>
            <a:r>
              <a:rPr lang="es-CR" sz="2800" b="1" dirty="0"/>
              <a:t>:</a:t>
            </a:r>
          </a:p>
          <a:p>
            <a:r>
              <a:rPr lang="es-CR" sz="2800" b="1" dirty="0"/>
              <a:t>Padre</a:t>
            </a:r>
            <a:r>
              <a:rPr lang="es-CR" sz="2800" dirty="0"/>
              <a:t>: Enrique:</a:t>
            </a:r>
          </a:p>
          <a:p>
            <a:r>
              <a:rPr lang="es-CR" sz="2800" dirty="0"/>
              <a:t>Trabaja en una </a:t>
            </a:r>
          </a:p>
          <a:p>
            <a:r>
              <a:rPr lang="es-CR" sz="2800" dirty="0"/>
              <a:t>empresa desde</a:t>
            </a:r>
          </a:p>
          <a:p>
            <a:r>
              <a:rPr lang="es-CR" sz="2800" dirty="0"/>
              <a:t>hace varios años.</a:t>
            </a:r>
          </a:p>
          <a:p>
            <a:r>
              <a:rPr lang="es-CR" sz="2800" b="1" dirty="0"/>
              <a:t>Madre</a:t>
            </a:r>
            <a:r>
              <a:rPr lang="es-CR" sz="2800" dirty="0"/>
              <a:t>: Ana:</a:t>
            </a:r>
          </a:p>
          <a:p>
            <a:r>
              <a:rPr lang="es-CR" sz="2800" dirty="0"/>
              <a:t>Ama de casa.</a:t>
            </a:r>
          </a:p>
          <a:p>
            <a:r>
              <a:rPr lang="es-CR" sz="2800" b="1" dirty="0"/>
              <a:t>Hijos</a:t>
            </a:r>
            <a:r>
              <a:rPr lang="es-CR" sz="2800" dirty="0"/>
              <a:t>:</a:t>
            </a:r>
          </a:p>
          <a:p>
            <a:r>
              <a:rPr lang="es-CR" sz="2800" dirty="0"/>
              <a:t>	Kínder</a:t>
            </a:r>
          </a:p>
          <a:p>
            <a:r>
              <a:rPr lang="es-CR" sz="2800" dirty="0"/>
              <a:t>	Escuela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392145" y="2120657"/>
            <a:ext cx="25562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/>
              <a:t>La familia desea</a:t>
            </a:r>
          </a:p>
          <a:p>
            <a:r>
              <a:rPr lang="es-CR" sz="2800" dirty="0"/>
              <a:t>hacer su </a:t>
            </a:r>
          </a:p>
          <a:p>
            <a:r>
              <a:rPr lang="es-CR" sz="2800" b="1" dirty="0"/>
              <a:t>presupuesto</a:t>
            </a:r>
          </a:p>
          <a:p>
            <a:r>
              <a:rPr lang="es-CR" sz="2800" dirty="0"/>
              <a:t>para los meses</a:t>
            </a:r>
          </a:p>
          <a:p>
            <a:r>
              <a:rPr lang="es-CR" sz="2800" dirty="0"/>
              <a:t>de diciembre y</a:t>
            </a:r>
          </a:p>
          <a:p>
            <a:r>
              <a:rPr lang="es-CR" sz="2800" dirty="0"/>
              <a:t>enero próximos.</a:t>
            </a:r>
          </a:p>
          <a:p>
            <a:endParaRPr lang="es-CR" sz="2800" dirty="0"/>
          </a:p>
          <a:p>
            <a:r>
              <a:rPr lang="es-CR" sz="2800" dirty="0"/>
              <a:t>¿Por qué?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2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14480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Ingresos:</a:t>
            </a:r>
          </a:p>
          <a:p>
            <a:r>
              <a:rPr lang="es-CR" sz="2800" dirty="0"/>
              <a:t>Enrique es técnico en computación, aunque no </a:t>
            </a:r>
          </a:p>
          <a:p>
            <a:r>
              <a:rPr lang="es-CR" sz="2800" dirty="0"/>
              <a:t>terminó los estudios.</a:t>
            </a:r>
          </a:p>
          <a:p>
            <a:r>
              <a:rPr lang="es-CR" sz="2800" dirty="0"/>
              <a:t>Gana </a:t>
            </a:r>
            <a:r>
              <a:rPr lang="es-CR" sz="2800" dirty="0" smtClean="0"/>
              <a:t>$1.400/mes </a:t>
            </a:r>
            <a:r>
              <a:rPr lang="es-CR" sz="2800" dirty="0"/>
              <a:t>(neto).</a:t>
            </a:r>
          </a:p>
          <a:p>
            <a:r>
              <a:rPr lang="es-CR" sz="2800" dirty="0"/>
              <a:t>Esporádicamente arregla computadoras en la casa </a:t>
            </a:r>
          </a:p>
          <a:p>
            <a:r>
              <a:rPr lang="es-CR" sz="2800" dirty="0"/>
              <a:t>y gana un poco más.</a:t>
            </a:r>
          </a:p>
          <a:p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12881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Gastos mensuales (I)</a:t>
            </a:r>
          </a:p>
          <a:p>
            <a:r>
              <a:rPr lang="es-CR" sz="2800" dirty="0"/>
              <a:t>Alquila casa: </a:t>
            </a:r>
            <a:r>
              <a:rPr lang="es-CR" sz="2800" dirty="0" smtClean="0"/>
              <a:t>$480</a:t>
            </a:r>
            <a:endParaRPr lang="es-CR" sz="2800" dirty="0"/>
          </a:p>
          <a:p>
            <a:r>
              <a:rPr lang="es-CR" sz="2800" dirty="0"/>
              <a:t>Servicios públicos:</a:t>
            </a:r>
          </a:p>
          <a:p>
            <a:r>
              <a:rPr lang="es-CR" sz="2800" dirty="0"/>
              <a:t>     Electricidad: </a:t>
            </a:r>
            <a:r>
              <a:rPr lang="es-CR" sz="2800" dirty="0" smtClean="0"/>
              <a:t>$24</a:t>
            </a:r>
            <a:endParaRPr lang="es-CR" sz="2800" dirty="0"/>
          </a:p>
          <a:p>
            <a:r>
              <a:rPr lang="es-CR" sz="2800" dirty="0"/>
              <a:t>     Teléfono (1 línea fija + 4 celulares): </a:t>
            </a:r>
            <a:r>
              <a:rPr lang="es-CR" sz="2800" dirty="0" smtClean="0"/>
              <a:t>$6</a:t>
            </a:r>
            <a:r>
              <a:rPr lang="es-CR" sz="2800" dirty="0" smtClean="0"/>
              <a:t>0</a:t>
            </a:r>
            <a:endParaRPr lang="es-CR" sz="2800" dirty="0"/>
          </a:p>
          <a:p>
            <a:r>
              <a:rPr lang="es-CR" sz="2800" dirty="0"/>
              <a:t>     Agua: </a:t>
            </a:r>
            <a:r>
              <a:rPr lang="es-CR" sz="2800" dirty="0" smtClean="0"/>
              <a:t>$20</a:t>
            </a:r>
            <a:endParaRPr lang="es-CR" sz="2800" dirty="0"/>
          </a:p>
          <a:p>
            <a:r>
              <a:rPr lang="es-CR" sz="2800" dirty="0"/>
              <a:t>     </a:t>
            </a:r>
            <a:r>
              <a:rPr lang="es-CR" sz="2800" dirty="0" smtClean="0"/>
              <a:t>Cable + Internet: </a:t>
            </a:r>
            <a:r>
              <a:rPr lang="es-CR" sz="2800" dirty="0" smtClean="0"/>
              <a:t>$60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42934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Gastos mensuales (II)</a:t>
            </a:r>
          </a:p>
          <a:p>
            <a:r>
              <a:rPr lang="es-CR" sz="2800" dirty="0"/>
              <a:t>Alimentación: </a:t>
            </a:r>
            <a:r>
              <a:rPr lang="es-CR" sz="2800" dirty="0" smtClean="0"/>
              <a:t>$26</a:t>
            </a:r>
            <a:r>
              <a:rPr lang="es-CR" sz="2800" dirty="0" smtClean="0"/>
              <a:t>0</a:t>
            </a:r>
            <a:endParaRPr lang="es-CR" sz="2800" dirty="0"/>
          </a:p>
          <a:p>
            <a:r>
              <a:rPr lang="es-CR" sz="2800" dirty="0"/>
              <a:t>Transporte:</a:t>
            </a:r>
          </a:p>
          <a:p>
            <a:r>
              <a:rPr lang="es-CR" sz="2800" dirty="0"/>
              <a:t>     Buses: </a:t>
            </a:r>
            <a:r>
              <a:rPr lang="es-CR" sz="2800" dirty="0" smtClean="0"/>
              <a:t>$28</a:t>
            </a:r>
            <a:endParaRPr lang="es-CR" sz="2800" dirty="0"/>
          </a:p>
          <a:p>
            <a:r>
              <a:rPr lang="es-CR" sz="2800" dirty="0"/>
              <a:t>     Gasolina: </a:t>
            </a:r>
            <a:r>
              <a:rPr lang="es-CR" sz="2800" dirty="0" smtClean="0"/>
              <a:t>$140</a:t>
            </a:r>
            <a:endParaRPr lang="es-CR" sz="2800" dirty="0"/>
          </a:p>
          <a:p>
            <a:r>
              <a:rPr lang="es-CR" sz="2800" dirty="0"/>
              <a:t>Salón de belleza y cortes de pelo: </a:t>
            </a:r>
            <a:r>
              <a:rPr lang="es-CR" sz="2800" dirty="0" smtClean="0"/>
              <a:t>$60</a:t>
            </a:r>
            <a:endParaRPr lang="es-CR" sz="2800" dirty="0"/>
          </a:p>
          <a:p>
            <a:r>
              <a:rPr lang="es-CR" sz="2800" dirty="0"/>
              <a:t>Restaurantes: </a:t>
            </a:r>
            <a:r>
              <a:rPr lang="es-CR" sz="2800" dirty="0" smtClean="0"/>
              <a:t>$96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9864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Deudas – cuotas mensuales:</a:t>
            </a:r>
          </a:p>
          <a:p>
            <a:r>
              <a:rPr lang="es-CR" sz="2800" dirty="0"/>
              <a:t>Tarjeta de crédito 1: </a:t>
            </a:r>
            <a:r>
              <a:rPr lang="es-CR" sz="2800" dirty="0" smtClean="0"/>
              <a:t>$24 </a:t>
            </a:r>
            <a:r>
              <a:rPr lang="es-CR" sz="2800" dirty="0"/>
              <a:t>(pago mínimo)</a:t>
            </a:r>
          </a:p>
          <a:p>
            <a:r>
              <a:rPr lang="es-CR" sz="2800" dirty="0"/>
              <a:t>Tarjeta de crédito 2: </a:t>
            </a:r>
            <a:r>
              <a:rPr lang="es-CR" sz="2800" dirty="0" smtClean="0"/>
              <a:t>$16 </a:t>
            </a:r>
            <a:r>
              <a:rPr lang="es-CR" sz="2800" dirty="0"/>
              <a:t>(pago mínimo)</a:t>
            </a:r>
          </a:p>
          <a:p>
            <a:r>
              <a:rPr lang="es-CR" sz="2800" dirty="0"/>
              <a:t>Almacén: </a:t>
            </a:r>
            <a:r>
              <a:rPr lang="es-CR" sz="2800" dirty="0" smtClean="0"/>
              <a:t>$60</a:t>
            </a:r>
            <a:endParaRPr lang="es-CR" sz="2800" dirty="0"/>
          </a:p>
          <a:p>
            <a:r>
              <a:rPr lang="es-CR" sz="2800" dirty="0"/>
              <a:t>Préstamo carro: </a:t>
            </a:r>
            <a:r>
              <a:rPr lang="es-CR" sz="2800" dirty="0" smtClean="0"/>
              <a:t>$140</a:t>
            </a:r>
            <a:endParaRPr lang="es-CR" sz="2800" dirty="0"/>
          </a:p>
          <a:p>
            <a:r>
              <a:rPr lang="es-CR" sz="2800" dirty="0" smtClean="0"/>
              <a:t>Cooperativa de ahorro: $80</a:t>
            </a:r>
            <a:endParaRPr lang="es-CR" sz="2800" dirty="0"/>
          </a:p>
          <a:p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7911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62" y="1502618"/>
            <a:ext cx="5353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dirty="0"/>
              <a:t>Presupuesto familiar:</a:t>
            </a:r>
            <a:br>
              <a:rPr lang="es-CR" sz="3600" dirty="0"/>
            </a:br>
            <a:r>
              <a:rPr lang="es-CR" sz="3600" dirty="0"/>
              <a:t>ejemplo hipotético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560" y="3429001"/>
            <a:ext cx="7488832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800" b="1" dirty="0"/>
              <a:t>Situación actual</a:t>
            </a:r>
            <a:r>
              <a:rPr lang="es-CR" sz="2800" dirty="0"/>
              <a:t>: Deudas – </a:t>
            </a:r>
            <a:r>
              <a:rPr lang="es-CR" sz="2800" dirty="0" smtClean="0"/>
              <a:t>saldos y tasas:</a:t>
            </a:r>
            <a:endParaRPr lang="es-CR" sz="2800" dirty="0"/>
          </a:p>
          <a:p>
            <a:r>
              <a:rPr lang="es-CR" sz="2800" dirty="0"/>
              <a:t>Tarjeta de crédito 1: </a:t>
            </a:r>
            <a:r>
              <a:rPr lang="es-CR" sz="2800" dirty="0" smtClean="0"/>
              <a:t>$450 </a:t>
            </a:r>
            <a:r>
              <a:rPr lang="es-CR" sz="2800" dirty="0" smtClean="0"/>
              <a:t>(40% anual)</a:t>
            </a:r>
            <a:endParaRPr lang="es-CR" sz="2800" dirty="0"/>
          </a:p>
          <a:p>
            <a:r>
              <a:rPr lang="es-CR" sz="2800" dirty="0"/>
              <a:t>Tarjeta de crédito 2: </a:t>
            </a:r>
            <a:r>
              <a:rPr lang="es-CR" sz="2800" dirty="0" smtClean="0"/>
              <a:t>$320 </a:t>
            </a:r>
            <a:r>
              <a:rPr lang="es-CR" sz="2800" dirty="0" smtClean="0"/>
              <a:t>(36% anual)</a:t>
            </a:r>
            <a:endParaRPr lang="es-CR" sz="2800" dirty="0"/>
          </a:p>
          <a:p>
            <a:r>
              <a:rPr lang="es-CR" sz="2800" dirty="0"/>
              <a:t>Almacén: </a:t>
            </a:r>
            <a:r>
              <a:rPr lang="es-CR" sz="2800" dirty="0" smtClean="0"/>
              <a:t>$400 </a:t>
            </a:r>
            <a:r>
              <a:rPr lang="es-CR" sz="2800" dirty="0" smtClean="0"/>
              <a:t>(56% anual)</a:t>
            </a:r>
            <a:endParaRPr lang="es-CR" sz="2800" dirty="0"/>
          </a:p>
          <a:p>
            <a:r>
              <a:rPr lang="es-CR" sz="2800" dirty="0"/>
              <a:t>Préstamo carro: </a:t>
            </a:r>
            <a:r>
              <a:rPr lang="es-CR" sz="2800" dirty="0" smtClean="0"/>
              <a:t>$4.000 </a:t>
            </a:r>
            <a:r>
              <a:rPr lang="es-CR" sz="2800" dirty="0" smtClean="0"/>
              <a:t>(20% anual)</a:t>
            </a:r>
            <a:endParaRPr lang="es-CR" sz="2800" dirty="0"/>
          </a:p>
          <a:p>
            <a:r>
              <a:rPr lang="es-CR" sz="2800" dirty="0" smtClean="0"/>
              <a:t>Cooperativa ahorro: $2.000 </a:t>
            </a:r>
            <a:r>
              <a:rPr lang="es-CR" sz="2800" dirty="0" smtClean="0"/>
              <a:t>(12% anual)</a:t>
            </a:r>
          </a:p>
          <a:p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9499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473</Words>
  <Application>Microsoft Office PowerPoint</Application>
  <PresentationFormat>Panorámica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Finanzas personales con la Biblia</vt:lpstr>
      <vt:lpstr>Presupuesto familiar: ejemplo hipotético</vt:lpstr>
      <vt:lpstr>Presupuesto familiar: ejemplo hipotético</vt:lpstr>
      <vt:lpstr>Presupuesto familiar: ejemplo hipotético</vt:lpstr>
      <vt:lpstr>Presupuesto familiar: ejemplo hipotético</vt:lpstr>
      <vt:lpstr>Presupuesto familiar: ejemplo hipotético</vt:lpstr>
      <vt:lpstr>Presupuesto familiar: ejemplo hipotético</vt:lpstr>
      <vt:lpstr>Presupuesto familiar: ejemplo hipotético</vt:lpstr>
      <vt:lpstr>Presupuesto familiar: ejemplo hipotético</vt:lpstr>
      <vt:lpstr>Presentación de PowerPoint</vt:lpstr>
      <vt:lpstr>Presupuesto familiar: ejemplo hipotético</vt:lpstr>
      <vt:lpstr>Presupuesto familiar: ejemplo hipotético</vt:lpstr>
      <vt:lpstr>Presupuesto familiar: ejemplo hipotético</vt:lpstr>
      <vt:lpstr>Presupuesto familiar: ejemplo hipotético</vt:lpstr>
      <vt:lpstr>Muchas gracias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Mayordomía de nuestras finanzas y nuestra riqueza material</dc:title>
  <dc:creator>Gabriel Leandro</dc:creator>
  <cp:lastModifiedBy>Gabriel Leandro</cp:lastModifiedBy>
  <cp:revision>71</cp:revision>
  <dcterms:created xsi:type="dcterms:W3CDTF">2012-09-08T00:50:48Z</dcterms:created>
  <dcterms:modified xsi:type="dcterms:W3CDTF">2022-01-05T04:21:57Z</dcterms:modified>
</cp:coreProperties>
</file>